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Times New Roman" charset="1" panose="02020603050405020304"/>
      <p:regular r:id="rId45"/>
    </p:embeddedFont>
    <p:embeddedFont>
      <p:font typeface="Impact" charset="1" panose="020B0806030902050204"/>
      <p:regular r:id="rId46"/>
    </p:embeddedFont>
    <p:embeddedFont>
      <p:font typeface="Times New Roman Bold" charset="1" panose="020208030705050203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jpe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0"/>
            <a:ext cx="10271589" cy="10287000"/>
          </a:xfrm>
          <a:custGeom>
            <a:avLst/>
            <a:gdLst/>
            <a:ahLst/>
            <a:cxnLst/>
            <a:rect r="r" b="b" t="t" l="l"/>
            <a:pathLst>
              <a:path h="10287000" w="10271589">
                <a:moveTo>
                  <a:pt x="0" y="0"/>
                </a:moveTo>
                <a:lnTo>
                  <a:pt x="10271589" y="0"/>
                </a:lnTo>
                <a:lnTo>
                  <a:pt x="10271589" y="10287000"/>
                </a:lnTo>
                <a:lnTo>
                  <a:pt x="0" y="10287000"/>
                </a:lnTo>
                <a:lnTo>
                  <a:pt x="0" y="0"/>
                </a:lnTo>
                <a:close/>
              </a:path>
            </a:pathLst>
          </a:custGeom>
          <a:blipFill>
            <a:blip r:embed="rId2"/>
            <a:stretch>
              <a:fillRect l="-35033" t="0" r="-15003" b="0"/>
            </a:stretch>
          </a:blipFill>
        </p:spPr>
      </p:sp>
      <p:sp>
        <p:nvSpPr>
          <p:cNvPr name="Freeform 3" id="3"/>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16411" y="5143500"/>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0" y="1028700"/>
            <a:ext cx="15791482" cy="8494751"/>
            <a:chOff x="0" y="0"/>
            <a:chExt cx="4159073" cy="2237301"/>
          </a:xfrm>
        </p:grpSpPr>
        <p:sp>
          <p:nvSpPr>
            <p:cNvPr name="Freeform 6" id="6"/>
            <p:cNvSpPr/>
            <p:nvPr/>
          </p:nvSpPr>
          <p:spPr>
            <a:xfrm flipH="false" flipV="false" rot="0">
              <a:off x="0" y="0"/>
              <a:ext cx="4159073" cy="2237301"/>
            </a:xfrm>
            <a:custGeom>
              <a:avLst/>
              <a:gdLst/>
              <a:ahLst/>
              <a:cxnLst/>
              <a:rect r="r" b="b" t="t" l="l"/>
              <a:pathLst>
                <a:path h="2237301" w="4159073">
                  <a:moveTo>
                    <a:pt x="25003" y="0"/>
                  </a:moveTo>
                  <a:lnTo>
                    <a:pt x="4134070" y="0"/>
                  </a:lnTo>
                  <a:cubicBezTo>
                    <a:pt x="4147879" y="0"/>
                    <a:pt x="4159073" y="11194"/>
                    <a:pt x="4159073" y="25003"/>
                  </a:cubicBezTo>
                  <a:lnTo>
                    <a:pt x="4159073" y="2212298"/>
                  </a:lnTo>
                  <a:cubicBezTo>
                    <a:pt x="4159073" y="2226106"/>
                    <a:pt x="4147879" y="2237301"/>
                    <a:pt x="4134070" y="2237301"/>
                  </a:cubicBezTo>
                  <a:lnTo>
                    <a:pt x="25003" y="2237301"/>
                  </a:lnTo>
                  <a:cubicBezTo>
                    <a:pt x="11194" y="2237301"/>
                    <a:pt x="0" y="2226106"/>
                    <a:pt x="0" y="2212298"/>
                  </a:cubicBezTo>
                  <a:lnTo>
                    <a:pt x="0" y="25003"/>
                  </a:lnTo>
                  <a:cubicBezTo>
                    <a:pt x="0" y="11194"/>
                    <a:pt x="11194" y="0"/>
                    <a:pt x="25003" y="0"/>
                  </a:cubicBezTo>
                  <a:close/>
                </a:path>
              </a:pathLst>
            </a:custGeom>
            <a:solidFill>
              <a:srgbClr val="FFFFFF">
                <a:alpha val="24706"/>
              </a:srgbClr>
            </a:solidFill>
          </p:spPr>
        </p:sp>
        <p:sp>
          <p:nvSpPr>
            <p:cNvPr name="TextBox 7" id="7"/>
            <p:cNvSpPr txBox="true"/>
            <p:nvPr/>
          </p:nvSpPr>
          <p:spPr>
            <a:xfrm>
              <a:off x="0" y="-57150"/>
              <a:ext cx="4159073" cy="2294451"/>
            </a:xfrm>
            <a:prstGeom prst="rect">
              <a:avLst/>
            </a:prstGeom>
          </p:spPr>
          <p:txBody>
            <a:bodyPr anchor="ctr" rtlCol="false" tIns="50800" lIns="50800" bIns="50800" rIns="50800"/>
            <a:lstStyle/>
            <a:p>
              <a:pPr algn="ctr">
                <a:lnSpc>
                  <a:spcPts val="3359"/>
                </a:lnSpc>
              </a:pPr>
            </a:p>
          </p:txBody>
        </p:sp>
      </p:grpSp>
      <p:sp>
        <p:nvSpPr>
          <p:cNvPr name="TextBox 8" id="8"/>
          <p:cNvSpPr txBox="true"/>
          <p:nvPr/>
        </p:nvSpPr>
        <p:spPr>
          <a:xfrm rot="0">
            <a:off x="360885" y="1152525"/>
            <a:ext cx="13394153" cy="9902165"/>
          </a:xfrm>
          <a:prstGeom prst="rect">
            <a:avLst/>
          </a:prstGeom>
        </p:spPr>
        <p:txBody>
          <a:bodyPr anchor="t" rtlCol="false" tIns="0" lIns="0" bIns="0" rIns="0">
            <a:spAutoFit/>
          </a:bodyPr>
          <a:lstStyle/>
          <a:p>
            <a:pPr algn="l">
              <a:lnSpc>
                <a:spcPts val="9498"/>
              </a:lnSpc>
            </a:pPr>
            <a:r>
              <a:rPr lang="en-US" sz="9404">
                <a:solidFill>
                  <a:srgbClr val="FFFFFF"/>
                </a:solidFill>
                <a:latin typeface="Times New Roman"/>
                <a:ea typeface="Times New Roman"/>
                <a:cs typeface="Times New Roman"/>
                <a:sym typeface="Times New Roman"/>
              </a:rPr>
              <a:t>TÌM HIỂU CÁC TÍNH NĂNG VÀ CÁCH SỬ DỤNG SẢN PHẨM SWEETVIZ, AUTOVIZ ÁP DỤNG TRÊN TẬP DỮ LIỆU MARKETING CAMPAIGN</a:t>
            </a:r>
          </a:p>
          <a:p>
            <a:pPr algn="l">
              <a:lnSpc>
                <a:spcPts val="10912"/>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grpSp>
        <p:nvGrpSpPr>
          <p:cNvPr name="Group 2" id="2"/>
          <p:cNvGrpSpPr/>
          <p:nvPr/>
        </p:nvGrpSpPr>
        <p:grpSpPr>
          <a:xfrm rot="0">
            <a:off x="0" y="1343033"/>
            <a:ext cx="18288000" cy="8494751"/>
            <a:chOff x="0" y="0"/>
            <a:chExt cx="4816593" cy="2237301"/>
          </a:xfrm>
        </p:grpSpPr>
        <p:sp>
          <p:nvSpPr>
            <p:cNvPr name="Freeform 3" id="3"/>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4" id="4"/>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299726" y="1343033"/>
            <a:ext cx="8452277" cy="8494751"/>
          </a:xfrm>
          <a:custGeom>
            <a:avLst/>
            <a:gdLst/>
            <a:ahLst/>
            <a:cxnLst/>
            <a:rect r="r" b="b" t="t" l="l"/>
            <a:pathLst>
              <a:path h="8494751" w="8452277">
                <a:moveTo>
                  <a:pt x="0" y="0"/>
                </a:moveTo>
                <a:lnTo>
                  <a:pt x="8452277" y="0"/>
                </a:lnTo>
                <a:lnTo>
                  <a:pt x="8452277" y="8494751"/>
                </a:lnTo>
                <a:lnTo>
                  <a:pt x="0" y="8494751"/>
                </a:lnTo>
                <a:lnTo>
                  <a:pt x="0" y="0"/>
                </a:lnTo>
                <a:close/>
              </a:path>
            </a:pathLst>
          </a:custGeom>
          <a:blipFill>
            <a:blip r:embed="rId2"/>
            <a:stretch>
              <a:fillRect l="0" t="0" r="0" b="0"/>
            </a:stretch>
          </a:blipFill>
        </p:spPr>
      </p:sp>
      <p:sp>
        <p:nvSpPr>
          <p:cNvPr name="TextBox 6" id="6"/>
          <p:cNvSpPr txBox="true"/>
          <p:nvPr/>
        </p:nvSpPr>
        <p:spPr>
          <a:xfrm rot="0">
            <a:off x="3290521" y="358699"/>
            <a:ext cx="11706958"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8752003" y="1276358"/>
            <a:ext cx="9255024" cy="8327969"/>
          </a:xfrm>
          <a:prstGeom prst="rect">
            <a:avLst/>
          </a:prstGeom>
        </p:spPr>
        <p:txBody>
          <a:bodyPr anchor="t" rtlCol="false" tIns="0" lIns="0" bIns="0" rIns="0">
            <a:spAutoFit/>
          </a:bodyPr>
          <a:lstStyle/>
          <a:p>
            <a:pPr algn="l" marL="540227" indent="-270114" lvl="1">
              <a:lnSpc>
                <a:spcPts val="3503"/>
              </a:lnSpc>
              <a:buFont typeface="Arial"/>
              <a:buChar char="•"/>
            </a:pPr>
            <a:r>
              <a:rPr lang="en-US" sz="2502">
                <a:solidFill>
                  <a:srgbClr val="FFFFFF"/>
                </a:solidFill>
                <a:latin typeface="Times New Roman"/>
                <a:ea typeface="Times New Roman"/>
                <a:cs typeface="Times New Roman"/>
                <a:sym typeface="Times New Roman"/>
              </a:rPr>
              <a:t>Phân bố thu nhập:</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Phần lớn khách hàng có thu nhập 0 – 100.000.</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Một số ít có thu nhập &gt;150.000, được xem là ngoại lai (outliers).</a:t>
            </a:r>
          </a:p>
          <a:p>
            <a:pPr algn="l" marL="540227" indent="-270114" lvl="1">
              <a:lnSpc>
                <a:spcPts val="3503"/>
              </a:lnSpc>
              <a:buFont typeface="Arial"/>
              <a:buChar char="•"/>
            </a:pPr>
            <a:r>
              <a:rPr lang="en-US" sz="2502">
                <a:solidFill>
                  <a:srgbClr val="FFFFFF"/>
                </a:solidFill>
                <a:latin typeface="Times New Roman"/>
                <a:ea typeface="Times New Roman"/>
                <a:cs typeface="Times New Roman"/>
                <a:sym typeface="Times New Roman"/>
              </a:rPr>
              <a:t>Tương quan với chi tiêu:</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Tương quan cao với MntMeatProducts (0.57) và MntWines (0.56) → Người thu nhập cao chi nhiều cho thịt và rượu, ưu tiên sản phẩm cao cấp.</a:t>
            </a:r>
          </a:p>
          <a:p>
            <a:pPr algn="l" marL="540227" indent="-270114" lvl="1">
              <a:lnSpc>
                <a:spcPts val="3503"/>
              </a:lnSpc>
              <a:buFont typeface="Arial"/>
              <a:buChar char="•"/>
            </a:pPr>
            <a:r>
              <a:rPr lang="en-US" sz="2502">
                <a:solidFill>
                  <a:srgbClr val="FFFFFF"/>
                </a:solidFill>
                <a:latin typeface="Times New Roman"/>
                <a:ea typeface="Times New Roman"/>
                <a:cs typeface="Times New Roman"/>
                <a:sym typeface="Times New Roman"/>
              </a:rPr>
              <a:t>Tương quan với kênh mua hàng:</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NumCatalogPurchases (0.58), NumStorePurchases (0.52) → Người thu nhập cao thích mua qua catalog hoặc tại cửa hàng.</a:t>
            </a:r>
          </a:p>
          <a:p>
            <a:pPr algn="l" marL="540227" indent="-270114" lvl="1">
              <a:lnSpc>
                <a:spcPts val="3503"/>
              </a:lnSpc>
              <a:buFont typeface="Arial"/>
              <a:buChar char="•"/>
            </a:pPr>
            <a:r>
              <a:rPr lang="en-US" sz="2502">
                <a:solidFill>
                  <a:srgbClr val="FFFFFF"/>
                </a:solidFill>
                <a:latin typeface="Times New Roman"/>
                <a:ea typeface="Times New Roman"/>
                <a:cs typeface="Times New Roman"/>
                <a:sym typeface="Times New Roman"/>
              </a:rPr>
              <a:t>Tương quan âm</a:t>
            </a:r>
            <a:r>
              <a:rPr lang="en-US" sz="2502">
                <a:solidFill>
                  <a:srgbClr val="FFFFFF"/>
                </a:solidFill>
                <a:latin typeface="Times New Roman"/>
                <a:ea typeface="Times New Roman"/>
                <a:cs typeface="Times New Roman"/>
                <a:sym typeface="Times New Roman"/>
              </a:rPr>
              <a:t>: NumWebVisitsMonth (-0.54) →</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Ít truy cập website, ít mua hàng trực tuyến hơn.</a:t>
            </a:r>
          </a:p>
          <a:p>
            <a:pPr algn="l" marL="540227" indent="-270114" lvl="1">
              <a:lnSpc>
                <a:spcPts val="3503"/>
              </a:lnSpc>
              <a:buFont typeface="Arial"/>
              <a:buChar char="•"/>
            </a:pPr>
            <a:r>
              <a:rPr lang="en-US" sz="2502">
                <a:solidFill>
                  <a:srgbClr val="FFFFFF"/>
                </a:solidFill>
                <a:latin typeface="Times New Roman"/>
                <a:ea typeface="Times New Roman"/>
                <a:cs typeface="Times New Roman"/>
                <a:sym typeface="Times New Roman"/>
              </a:rPr>
              <a:t>Tổng kết</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 Nhóm khách hàng thu nhập cao có hành vi tiêu dùng thiên về chất lượng và trải nghiệm,</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ưu tiên kênh mua trực tiếp hoặc catalog, ít tương tác online.</a:t>
            </a:r>
          </a:p>
          <a:p>
            <a:pPr algn="l">
              <a:lnSpc>
                <a:spcPts val="3503"/>
              </a:lnSpc>
            </a:pPr>
          </a:p>
          <a:p>
            <a:pPr algn="l">
              <a:lnSpc>
                <a:spcPts val="350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829580" y="358699"/>
            <a:ext cx="10628840"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4525865" y="4067654"/>
            <a:ext cx="9255024" cy="1075846"/>
          </a:xfrm>
          <a:prstGeom prst="rect">
            <a:avLst/>
          </a:prstGeom>
        </p:spPr>
        <p:txBody>
          <a:bodyPr anchor="t" rtlCol="false" tIns="0" lIns="0" bIns="0" rIns="0">
            <a:spAutoFit/>
          </a:bodyPr>
          <a:lstStyle/>
          <a:p>
            <a:pPr algn="ctr">
              <a:lnSpc>
                <a:spcPts val="4203"/>
              </a:lnSpc>
            </a:pPr>
            <a:r>
              <a:rPr lang="en-US" sz="3002">
                <a:solidFill>
                  <a:srgbClr val="FFFFFF"/>
                </a:solidFill>
                <a:latin typeface="Times New Roman"/>
                <a:ea typeface="Times New Roman"/>
                <a:cs typeface="Times New Roman"/>
                <a:sym typeface="Times New Roman"/>
              </a:rPr>
              <a:t>Câu hỏi: Trình độ học vấn của khách hàng có ảnh hưởng như thế nào đến thu nhập và mức chi tiêu?</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0" y="1603451"/>
            <a:ext cx="9519460" cy="8234333"/>
          </a:xfrm>
          <a:custGeom>
            <a:avLst/>
            <a:gdLst/>
            <a:ahLst/>
            <a:cxnLst/>
            <a:rect r="r" b="b" t="t" l="l"/>
            <a:pathLst>
              <a:path h="8234333" w="9519460">
                <a:moveTo>
                  <a:pt x="0" y="0"/>
                </a:moveTo>
                <a:lnTo>
                  <a:pt x="9519460" y="0"/>
                </a:lnTo>
                <a:lnTo>
                  <a:pt x="9519460" y="8234333"/>
                </a:lnTo>
                <a:lnTo>
                  <a:pt x="0" y="8234333"/>
                </a:lnTo>
                <a:lnTo>
                  <a:pt x="0" y="0"/>
                </a:lnTo>
                <a:close/>
              </a:path>
            </a:pathLst>
          </a:custGeom>
          <a:blipFill>
            <a:blip r:embed="rId4"/>
            <a:stretch>
              <a:fillRect l="0" t="0" r="0" b="0"/>
            </a:stretch>
          </a:blipFill>
        </p:spPr>
      </p:sp>
      <p:sp>
        <p:nvSpPr>
          <p:cNvPr name="TextBox 7" id="7"/>
          <p:cNvSpPr txBox="true"/>
          <p:nvPr/>
        </p:nvSpPr>
        <p:spPr>
          <a:xfrm rot="0">
            <a:off x="3975575" y="358699"/>
            <a:ext cx="10336850"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8" id="8"/>
          <p:cNvSpPr txBox="true"/>
          <p:nvPr/>
        </p:nvSpPr>
        <p:spPr>
          <a:xfrm rot="0">
            <a:off x="9519460" y="1285883"/>
            <a:ext cx="8768540" cy="7004050"/>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Phân bố học vấn:</a:t>
            </a:r>
          </a:p>
          <a:p>
            <a:pPr algn="l"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Graduation (Đại học): chiếm 50% – nhóm lớn nhất.</a:t>
            </a:r>
          </a:p>
          <a:p>
            <a:pPr algn="l"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PhD (22%) và Master (17%) → phần lớn khách hàng có trình độ học vấn cao.</a:t>
            </a:r>
          </a:p>
          <a:p>
            <a:pPr algn="l"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2n Cycle (9%), Basic (2%) → rất ít khách hàng học vấn thấp.</a:t>
            </a:r>
          </a:p>
          <a:p>
            <a:pPr algn="l"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Tương quan:</a:t>
            </a:r>
          </a:p>
          <a:p>
            <a:pPr algn="l"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Income (0.22) → Học vấn cao thường đi kèm thu nhập cao.</a:t>
            </a:r>
          </a:p>
          <a:p>
            <a:pPr algn="l"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Year_Birth (0.20) → Người trẻ hơn có xu hướng học vấn cao hơn.</a:t>
            </a:r>
          </a:p>
          <a:p>
            <a:pPr algn="l"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MntWines (0.22) → Người học cao chi nhiều cho rượu vang, thể hiện gu tiêu dùng tinh tế.</a:t>
            </a:r>
          </a:p>
          <a:p>
            <a:pPr algn="l"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Kết luận:</a:t>
            </a:r>
          </a:p>
          <a:p>
            <a:pPr algn="l"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  Trình độ học vấn cao → thu nhập cao → chi tiêu mạnh hơn cho sản phẩm chất lượng (rượu, thịt).</a:t>
            </a:r>
          </a:p>
          <a:p>
            <a:pPr algn="l">
              <a:lnSpc>
                <a:spcPts val="349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827726" y="358699"/>
            <a:ext cx="10651301"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4525865" y="4067654"/>
            <a:ext cx="9255024" cy="1075846"/>
          </a:xfrm>
          <a:prstGeom prst="rect">
            <a:avLst/>
          </a:prstGeom>
        </p:spPr>
        <p:txBody>
          <a:bodyPr anchor="t" rtlCol="false" tIns="0" lIns="0" bIns="0" rIns="0">
            <a:spAutoFit/>
          </a:bodyPr>
          <a:lstStyle/>
          <a:p>
            <a:pPr algn="ctr">
              <a:lnSpc>
                <a:spcPts val="4203"/>
              </a:lnSpc>
            </a:pPr>
            <a:r>
              <a:rPr lang="en-US" sz="3002">
                <a:solidFill>
                  <a:srgbClr val="FFFFFF"/>
                </a:solidFill>
                <a:latin typeface="Times New Roman"/>
                <a:ea typeface="Times New Roman"/>
                <a:cs typeface="Times New Roman"/>
                <a:sym typeface="Times New Roman"/>
              </a:rPr>
              <a:t>Câu hỏi: Trình trạng hôn nhân có gây ảnh hưởng lớn đến hành vi chi tiêu của họ hay không?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373210" y="1343033"/>
            <a:ext cx="9877617" cy="8494751"/>
          </a:xfrm>
          <a:custGeom>
            <a:avLst/>
            <a:gdLst/>
            <a:ahLst/>
            <a:cxnLst/>
            <a:rect r="r" b="b" t="t" l="l"/>
            <a:pathLst>
              <a:path h="8494751" w="9877617">
                <a:moveTo>
                  <a:pt x="0" y="0"/>
                </a:moveTo>
                <a:lnTo>
                  <a:pt x="9877617" y="0"/>
                </a:lnTo>
                <a:lnTo>
                  <a:pt x="9877617" y="8494751"/>
                </a:lnTo>
                <a:lnTo>
                  <a:pt x="0" y="8494751"/>
                </a:lnTo>
                <a:lnTo>
                  <a:pt x="0" y="0"/>
                </a:lnTo>
                <a:close/>
              </a:path>
            </a:pathLst>
          </a:custGeom>
          <a:blipFill>
            <a:blip r:embed="rId4"/>
            <a:stretch>
              <a:fillRect l="0" t="0" r="0" b="0"/>
            </a:stretch>
          </a:blipFill>
        </p:spPr>
      </p:sp>
      <p:sp>
        <p:nvSpPr>
          <p:cNvPr name="TextBox 7" id="7"/>
          <p:cNvSpPr txBox="true"/>
          <p:nvPr/>
        </p:nvSpPr>
        <p:spPr>
          <a:xfrm rot="0">
            <a:off x="3661124" y="358699"/>
            <a:ext cx="10965752"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8" id="8"/>
          <p:cNvSpPr txBox="true"/>
          <p:nvPr/>
        </p:nvSpPr>
        <p:spPr>
          <a:xfrm rot="0">
            <a:off x="0" y="1276358"/>
            <a:ext cx="7711491" cy="6225306"/>
          </a:xfrm>
          <a:prstGeom prst="rect">
            <a:avLst/>
          </a:prstGeom>
        </p:spPr>
        <p:txBody>
          <a:bodyPr anchor="t" rtlCol="false" tIns="0" lIns="0" bIns="0" rIns="0">
            <a:spAutoFit/>
          </a:bodyPr>
          <a:lstStyle/>
          <a:p>
            <a:pPr algn="l" marL="540073" indent="-270037" lvl="1">
              <a:lnSpc>
                <a:spcPts val="3502"/>
              </a:lnSpc>
              <a:buFont typeface="Arial"/>
              <a:buChar char="•"/>
            </a:pPr>
            <a:r>
              <a:rPr lang="en-US" sz="2501">
                <a:solidFill>
                  <a:srgbClr val="FFFFFF"/>
                </a:solidFill>
                <a:latin typeface="Times New Roman"/>
                <a:ea typeface="Times New Roman"/>
                <a:cs typeface="Times New Roman"/>
                <a:sym typeface="Times New Roman"/>
              </a:rPr>
              <a:t>Phân bố nhóm:</a:t>
            </a:r>
          </a:p>
          <a:p>
            <a:pPr algn="l" marL="1080147" indent="-360049" lvl="2">
              <a:lnSpc>
                <a:spcPts val="3502"/>
              </a:lnSpc>
              <a:buFont typeface="Arial"/>
              <a:buChar char="⚬"/>
            </a:pPr>
            <a:r>
              <a:rPr lang="en-US" sz="2501">
                <a:solidFill>
                  <a:srgbClr val="FFFFFF"/>
                </a:solidFill>
                <a:latin typeface="Times New Roman"/>
                <a:ea typeface="Times New Roman"/>
                <a:cs typeface="Times New Roman"/>
                <a:sym typeface="Times New Roman"/>
              </a:rPr>
              <a:t>Married (39%) – nhóm lớn nhất</a:t>
            </a:r>
          </a:p>
          <a:p>
            <a:pPr algn="l" marL="1080147" indent="-360049" lvl="2">
              <a:lnSpc>
                <a:spcPts val="3502"/>
              </a:lnSpc>
              <a:buFont typeface="Arial"/>
              <a:buChar char="⚬"/>
            </a:pPr>
            <a:r>
              <a:rPr lang="en-US" sz="2501">
                <a:solidFill>
                  <a:srgbClr val="FFFFFF"/>
                </a:solidFill>
                <a:latin typeface="Times New Roman"/>
                <a:ea typeface="Times New Roman"/>
                <a:cs typeface="Times New Roman"/>
                <a:sym typeface="Times New Roman"/>
              </a:rPr>
              <a:t>Together (25%), Single (22%)</a:t>
            </a:r>
          </a:p>
          <a:p>
            <a:pPr algn="l" marL="1080147" indent="-360049" lvl="2">
              <a:lnSpc>
                <a:spcPts val="3502"/>
              </a:lnSpc>
              <a:buFont typeface="Arial"/>
              <a:buChar char="⚬"/>
            </a:pPr>
            <a:r>
              <a:rPr lang="en-US" sz="2501">
                <a:solidFill>
                  <a:srgbClr val="FFFFFF"/>
                </a:solidFill>
                <a:latin typeface="Times New Roman"/>
                <a:ea typeface="Times New Roman"/>
                <a:cs typeface="Times New Roman"/>
                <a:sym typeface="Times New Roman"/>
              </a:rPr>
              <a:t>Divorced (11%), Widow (3%)</a:t>
            </a:r>
          </a:p>
          <a:p>
            <a:pPr algn="l" marL="1080147" indent="-360049" lvl="2">
              <a:lnSpc>
                <a:spcPts val="3502"/>
              </a:lnSpc>
              <a:buFont typeface="Arial"/>
              <a:buChar char="⚬"/>
            </a:pPr>
            <a:r>
              <a:rPr lang="en-US" sz="2501">
                <a:solidFill>
                  <a:srgbClr val="FFFFFF"/>
                </a:solidFill>
                <a:latin typeface="Times New Roman"/>
                <a:ea typeface="Times New Roman"/>
                <a:cs typeface="Times New Roman"/>
                <a:sym typeface="Times New Roman"/>
              </a:rPr>
              <a:t>Một số giá trị hiếm: Alone, Absurd, YOLO (~1%)</a:t>
            </a:r>
          </a:p>
          <a:p>
            <a:pPr algn="l" marL="540073" indent="-270037" lvl="1">
              <a:lnSpc>
                <a:spcPts val="3502"/>
              </a:lnSpc>
              <a:buFont typeface="Arial"/>
              <a:buChar char="•"/>
            </a:pPr>
            <a:r>
              <a:rPr lang="en-US" sz="2501">
                <a:solidFill>
                  <a:srgbClr val="FFFFFF"/>
                </a:solidFill>
                <a:latin typeface="Times New Roman"/>
                <a:ea typeface="Times New Roman"/>
                <a:cs typeface="Times New Roman"/>
                <a:sym typeface="Times New Roman"/>
              </a:rPr>
              <a:t>Tương quan:</a:t>
            </a:r>
          </a:p>
          <a:p>
            <a:pPr algn="l" marL="1080147" indent="-360049" lvl="2">
              <a:lnSpc>
                <a:spcPts val="3502"/>
              </a:lnSpc>
              <a:buFont typeface="Arial"/>
              <a:buChar char="⚬"/>
            </a:pPr>
            <a:r>
              <a:rPr lang="en-US" sz="2501">
                <a:solidFill>
                  <a:srgbClr val="FFFFFF"/>
                </a:solidFill>
                <a:latin typeface="Times New Roman"/>
                <a:ea typeface="Times New Roman"/>
                <a:cs typeface="Times New Roman"/>
                <a:sym typeface="Times New Roman"/>
              </a:rPr>
              <a:t>Year_Birth (0.21) → Nhóm độc thân thường trẻ hơn,  trong khi đã kết hôn hoặc ly hôn thường lớn tuổi hơn.</a:t>
            </a:r>
          </a:p>
          <a:p>
            <a:pPr algn="l" marL="540073" indent="-270037" lvl="1">
              <a:lnSpc>
                <a:spcPts val="3502"/>
              </a:lnSpc>
              <a:buFont typeface="Arial"/>
              <a:buChar char="•"/>
            </a:pPr>
            <a:r>
              <a:rPr lang="en-US" sz="2501">
                <a:solidFill>
                  <a:srgbClr val="FFFFFF"/>
                </a:solidFill>
                <a:latin typeface="Times New Roman"/>
                <a:ea typeface="Times New Roman"/>
                <a:cs typeface="Times New Roman"/>
                <a:sym typeface="Times New Roman"/>
              </a:rPr>
              <a:t>Kết luận:</a:t>
            </a:r>
          </a:p>
          <a:p>
            <a:pPr algn="l" marL="1080147" indent="-360049" lvl="2">
              <a:lnSpc>
                <a:spcPts val="3502"/>
              </a:lnSpc>
              <a:buFont typeface="Arial"/>
              <a:buChar char="⚬"/>
            </a:pPr>
            <a:r>
              <a:rPr lang="en-US" sz="2501">
                <a:solidFill>
                  <a:srgbClr val="FFFFFF"/>
                </a:solidFill>
                <a:latin typeface="Times New Roman"/>
                <a:ea typeface="Times New Roman"/>
                <a:cs typeface="Times New Roman"/>
                <a:sym typeface="Times New Roman"/>
              </a:rPr>
              <a:t> Tình trạng hôn nhân không ảnh hưởng đáng kể đến hành vi chi tiêu,</a:t>
            </a:r>
          </a:p>
          <a:p>
            <a:pPr algn="l" marL="1080147" indent="-360049" lvl="2">
              <a:lnSpc>
                <a:spcPts val="3502"/>
              </a:lnSpc>
              <a:buFont typeface="Arial"/>
              <a:buChar char="⚬"/>
            </a:pPr>
            <a:r>
              <a:rPr lang="en-US" sz="2501">
                <a:solidFill>
                  <a:srgbClr val="FFFFFF"/>
                </a:solidFill>
                <a:latin typeface="Times New Roman"/>
                <a:ea typeface="Times New Roman"/>
                <a:cs typeface="Times New Roman"/>
                <a:sym typeface="Times New Roman"/>
              </a:rPr>
              <a:t> nhưng có liên hệ nhẹ với độ tuổi khách hàng.</a:t>
            </a:r>
          </a:p>
          <a:p>
            <a:pPr algn="l">
              <a:lnSpc>
                <a:spcPts val="3502"/>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614349" y="358699"/>
            <a:ext cx="11078056"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4525865" y="4067654"/>
            <a:ext cx="9255024" cy="1075846"/>
          </a:xfrm>
          <a:prstGeom prst="rect">
            <a:avLst/>
          </a:prstGeom>
        </p:spPr>
        <p:txBody>
          <a:bodyPr anchor="t" rtlCol="false" tIns="0" lIns="0" bIns="0" rIns="0">
            <a:spAutoFit/>
          </a:bodyPr>
          <a:lstStyle/>
          <a:p>
            <a:pPr algn="ctr">
              <a:lnSpc>
                <a:spcPts val="4203"/>
              </a:lnSpc>
            </a:pPr>
            <a:r>
              <a:rPr lang="en-US" sz="3002">
                <a:solidFill>
                  <a:srgbClr val="FFFFFF"/>
                </a:solidFill>
                <a:latin typeface="Times New Roman"/>
                <a:ea typeface="Times New Roman"/>
                <a:cs typeface="Times New Roman"/>
                <a:sym typeface="Times New Roman"/>
              </a:rPr>
              <a:t>Câu hỏi: Người không có con hoặc có 1 con nhỏ sẽ có hành vi mua sắm gì?</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8391812" y="1343033"/>
            <a:ext cx="9834733" cy="8494751"/>
          </a:xfrm>
          <a:custGeom>
            <a:avLst/>
            <a:gdLst/>
            <a:ahLst/>
            <a:cxnLst/>
            <a:rect r="r" b="b" t="t" l="l"/>
            <a:pathLst>
              <a:path h="8494751" w="9834733">
                <a:moveTo>
                  <a:pt x="0" y="0"/>
                </a:moveTo>
                <a:lnTo>
                  <a:pt x="9834733" y="0"/>
                </a:lnTo>
                <a:lnTo>
                  <a:pt x="9834733" y="8494751"/>
                </a:lnTo>
                <a:lnTo>
                  <a:pt x="0" y="8494751"/>
                </a:lnTo>
                <a:lnTo>
                  <a:pt x="0" y="0"/>
                </a:lnTo>
                <a:close/>
              </a:path>
            </a:pathLst>
          </a:custGeom>
          <a:blipFill>
            <a:blip r:embed="rId4"/>
            <a:stretch>
              <a:fillRect l="0" t="0" r="0" b="0"/>
            </a:stretch>
          </a:blipFill>
        </p:spPr>
      </p:sp>
      <p:sp>
        <p:nvSpPr>
          <p:cNvPr name="TextBox 7" id="7"/>
          <p:cNvSpPr txBox="true"/>
          <p:nvPr/>
        </p:nvSpPr>
        <p:spPr>
          <a:xfrm rot="0">
            <a:off x="3672354" y="358699"/>
            <a:ext cx="10943291"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8" id="8"/>
          <p:cNvSpPr txBox="true"/>
          <p:nvPr/>
        </p:nvSpPr>
        <p:spPr>
          <a:xfrm rot="0">
            <a:off x="0" y="1536776"/>
            <a:ext cx="8257048" cy="8601572"/>
          </a:xfrm>
          <a:prstGeom prst="rect">
            <a:avLst/>
          </a:prstGeom>
        </p:spPr>
        <p:txBody>
          <a:bodyPr anchor="t" rtlCol="false" tIns="0" lIns="0" bIns="0" rIns="0">
            <a:spAutoFit/>
          </a:bodyPr>
          <a:lstStyle/>
          <a:p>
            <a:pPr algn="l" marL="481547" indent="-240774" lvl="1">
              <a:lnSpc>
                <a:spcPts val="3122"/>
              </a:lnSpc>
              <a:buFont typeface="Arial"/>
              <a:buChar char="•"/>
            </a:pPr>
            <a:r>
              <a:rPr lang="en-US" sz="2230">
                <a:solidFill>
                  <a:srgbClr val="FFFFFF"/>
                </a:solidFill>
                <a:latin typeface="Times New Roman"/>
                <a:ea typeface="Times New Roman"/>
                <a:cs typeface="Times New Roman"/>
                <a:sym typeface="Times New Roman"/>
              </a:rPr>
              <a:t>Phân bố:</a:t>
            </a:r>
          </a:p>
          <a:p>
            <a:pPr algn="l" marL="963094" indent="-321031" lvl="2">
              <a:lnSpc>
                <a:spcPts val="3122"/>
              </a:lnSpc>
              <a:buFont typeface="Arial"/>
              <a:buChar char="⚬"/>
            </a:pPr>
            <a:r>
              <a:rPr lang="en-US" sz="2230">
                <a:solidFill>
                  <a:srgbClr val="FFFFFF"/>
                </a:solidFill>
                <a:latin typeface="Times New Roman"/>
                <a:ea typeface="Times New Roman"/>
                <a:cs typeface="Times New Roman"/>
                <a:sym typeface="Times New Roman"/>
              </a:rPr>
              <a:t>58% không có con nhỏ (Kidhome = 0), 40% có 1 con nhỏ, 2% có 2 con nhỏ → rất ít hộ nhiều con.</a:t>
            </a:r>
          </a:p>
          <a:p>
            <a:pPr algn="l" marL="481547" indent="-240774" lvl="1">
              <a:lnSpc>
                <a:spcPts val="3122"/>
              </a:lnSpc>
              <a:buFont typeface="Arial"/>
              <a:buChar char="•"/>
            </a:pPr>
            <a:r>
              <a:rPr lang="en-US" sz="2230">
                <a:solidFill>
                  <a:srgbClr val="FFFFFF"/>
                </a:solidFill>
                <a:latin typeface="Times New Roman"/>
                <a:ea typeface="Times New Roman"/>
                <a:cs typeface="Times New Roman"/>
                <a:sym typeface="Times New Roman"/>
              </a:rPr>
              <a:t>Tương quan chính:</a:t>
            </a:r>
          </a:p>
          <a:p>
            <a:pPr algn="l" marL="963094" indent="-321031" lvl="2">
              <a:lnSpc>
                <a:spcPts val="3122"/>
              </a:lnSpc>
              <a:buFont typeface="Arial"/>
              <a:buChar char="⚬"/>
            </a:pPr>
            <a:r>
              <a:rPr lang="en-US" sz="2230">
                <a:solidFill>
                  <a:srgbClr val="FFFFFF"/>
                </a:solidFill>
                <a:latin typeface="Times New Roman"/>
                <a:ea typeface="Times New Roman"/>
                <a:cs typeface="Times New Roman"/>
                <a:sym typeface="Times New Roman"/>
              </a:rPr>
              <a:t>Cao:</a:t>
            </a:r>
          </a:p>
          <a:p>
            <a:pPr algn="l" marL="1444641" indent="-361160" lvl="3">
              <a:lnSpc>
                <a:spcPts val="3122"/>
              </a:lnSpc>
              <a:buFont typeface="Arial"/>
              <a:buChar char="￭"/>
            </a:pPr>
            <a:r>
              <a:rPr lang="en-US" sz="2230">
                <a:solidFill>
                  <a:srgbClr val="FFFFFF"/>
                </a:solidFill>
                <a:latin typeface="Times New Roman"/>
                <a:ea typeface="Times New Roman"/>
                <a:cs typeface="Times New Roman"/>
                <a:sym typeface="Times New Roman"/>
              </a:rPr>
              <a:t>MntWines (0.52), MntMeatProducts (0.45) → Ít con sẽ chi tiêu cao hơn cho rượu và thịt.</a:t>
            </a:r>
          </a:p>
          <a:p>
            <a:pPr algn="l" marL="1444641" indent="-361160" lvl="3">
              <a:lnSpc>
                <a:spcPts val="3122"/>
              </a:lnSpc>
              <a:buFont typeface="Arial"/>
              <a:buChar char="￭"/>
            </a:pPr>
            <a:r>
              <a:rPr lang="en-US" sz="2230">
                <a:solidFill>
                  <a:srgbClr val="FFFFFF"/>
                </a:solidFill>
                <a:latin typeface="Times New Roman"/>
                <a:ea typeface="Times New Roman"/>
                <a:cs typeface="Times New Roman"/>
                <a:sym typeface="Times New Roman"/>
              </a:rPr>
              <a:t>NumCatalogPurchases (0.52), NumStorePurchases (0.46), NumWebVisitsMonth (0.45), NumWebPurchases (0.39) →Mua sắm đa kênh (catalog, cửa hàng, website) và thường xuyên truy cập website công ty.</a:t>
            </a:r>
          </a:p>
          <a:p>
            <a:pPr algn="l" marL="963094" indent="-321031" lvl="2">
              <a:lnSpc>
                <a:spcPts val="3122"/>
              </a:lnSpc>
              <a:buFont typeface="Arial"/>
              <a:buChar char="⚬"/>
            </a:pPr>
            <a:r>
              <a:rPr lang="en-US" sz="2230">
                <a:solidFill>
                  <a:srgbClr val="FFFFFF"/>
                </a:solidFill>
                <a:latin typeface="Times New Roman"/>
                <a:ea typeface="Times New Roman"/>
                <a:cs typeface="Times New Roman"/>
                <a:sym typeface="Times New Roman"/>
              </a:rPr>
              <a:t>Trung bình:</a:t>
            </a:r>
          </a:p>
          <a:p>
            <a:pPr algn="l" marL="1444641" indent="-361160" lvl="3">
              <a:lnSpc>
                <a:spcPts val="3122"/>
              </a:lnSpc>
              <a:buFont typeface="Arial"/>
              <a:buChar char="￭"/>
            </a:pPr>
            <a:r>
              <a:rPr lang="en-US" sz="2230">
                <a:solidFill>
                  <a:srgbClr val="FFFFFF"/>
                </a:solidFill>
                <a:latin typeface="Times New Roman"/>
                <a:ea typeface="Times New Roman"/>
                <a:cs typeface="Times New Roman"/>
                <a:sym typeface="Times New Roman"/>
              </a:rPr>
              <a:t>MntFishProducts (0.40) , MntSweetProducts (0.38),  MntFruits (0.38) → Chi tiêu đa dạng cho nhiều loại sản phẩm.</a:t>
            </a:r>
          </a:p>
          <a:p>
            <a:pPr algn="l" marL="1444641" indent="-361160" lvl="3">
              <a:lnSpc>
                <a:spcPts val="3122"/>
              </a:lnSpc>
              <a:buFont typeface="Arial"/>
              <a:buChar char="￭"/>
            </a:pPr>
            <a:r>
              <a:rPr lang="en-US" sz="2230">
                <a:solidFill>
                  <a:srgbClr val="FFFFFF"/>
                </a:solidFill>
                <a:latin typeface="Times New Roman"/>
                <a:ea typeface="Times New Roman"/>
                <a:cs typeface="Times New Roman"/>
                <a:sym typeface="Times New Roman"/>
              </a:rPr>
              <a:t>Income (0.44):Thu nhập cao hơn →  thường có ít con nhỏ hơn.</a:t>
            </a:r>
          </a:p>
          <a:p>
            <a:pPr algn="l" marL="481547" indent="-240774" lvl="1">
              <a:lnSpc>
                <a:spcPts val="3122"/>
              </a:lnSpc>
              <a:buFont typeface="Arial"/>
              <a:buChar char="•"/>
            </a:pPr>
            <a:r>
              <a:rPr lang="en-US" sz="2230">
                <a:solidFill>
                  <a:srgbClr val="FFFFFF"/>
                </a:solidFill>
                <a:latin typeface="Times New Roman"/>
                <a:ea typeface="Times New Roman"/>
                <a:cs typeface="Times New Roman"/>
                <a:sym typeface="Times New Roman"/>
              </a:rPr>
              <a:t>Kết luận:</a:t>
            </a:r>
          </a:p>
          <a:p>
            <a:pPr algn="l" marL="481547" indent="-240774" lvl="1">
              <a:lnSpc>
                <a:spcPts val="3122"/>
              </a:lnSpc>
              <a:buFont typeface="Arial"/>
              <a:buChar char="•"/>
            </a:pPr>
            <a:r>
              <a:rPr lang="en-US" sz="2230">
                <a:solidFill>
                  <a:srgbClr val="FFFFFF"/>
                </a:solidFill>
                <a:latin typeface="Times New Roman"/>
                <a:ea typeface="Times New Roman"/>
                <a:cs typeface="Times New Roman"/>
                <a:sym typeface="Times New Roman"/>
              </a:rPr>
              <a:t> → Khách hàng có ít hoặc không có con nhỏ là nhóm chi tiêu mạnh,</a:t>
            </a:r>
          </a:p>
          <a:p>
            <a:pPr algn="l" marL="481547" indent="-240774" lvl="1">
              <a:lnSpc>
                <a:spcPts val="3122"/>
              </a:lnSpc>
              <a:buFont typeface="Arial"/>
              <a:buChar char="•"/>
            </a:pPr>
            <a:r>
              <a:rPr lang="en-US" sz="2230">
                <a:solidFill>
                  <a:srgbClr val="FFFFFF"/>
                </a:solidFill>
                <a:latin typeface="Times New Roman"/>
                <a:ea typeface="Times New Roman"/>
                <a:cs typeface="Times New Roman"/>
                <a:sym typeface="Times New Roman"/>
              </a:rPr>
              <a:t>đa dạng kênh mua sắm, thu nhập cao hơn,</a:t>
            </a:r>
          </a:p>
          <a:p>
            <a:pPr algn="l" marL="481547" indent="-240774" lvl="1">
              <a:lnSpc>
                <a:spcPts val="3122"/>
              </a:lnSpc>
              <a:buFont typeface="Arial"/>
              <a:buChar char="•"/>
            </a:pPr>
            <a:r>
              <a:rPr lang="en-US" sz="2230">
                <a:solidFill>
                  <a:srgbClr val="FFFFFF"/>
                </a:solidFill>
                <a:latin typeface="Times New Roman"/>
                <a:ea typeface="Times New Roman"/>
                <a:cs typeface="Times New Roman"/>
                <a:sym typeface="Times New Roman"/>
              </a:rPr>
              <a:t> trong khi gia đình nhiều con có xu hướng chi tiêu tiết chế hơn.</a:t>
            </a:r>
          </a:p>
          <a:p>
            <a:pPr algn="l">
              <a:lnSpc>
                <a:spcPts val="3122"/>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728506" y="358699"/>
            <a:ext cx="1083098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4525865" y="4067654"/>
            <a:ext cx="9255024" cy="1075846"/>
          </a:xfrm>
          <a:prstGeom prst="rect">
            <a:avLst/>
          </a:prstGeom>
        </p:spPr>
        <p:txBody>
          <a:bodyPr anchor="t" rtlCol="false" tIns="0" lIns="0" bIns="0" rIns="0">
            <a:spAutoFit/>
          </a:bodyPr>
          <a:lstStyle/>
          <a:p>
            <a:pPr algn="ctr">
              <a:lnSpc>
                <a:spcPts val="4203"/>
              </a:lnSpc>
            </a:pPr>
            <a:r>
              <a:rPr lang="en-US" sz="3002">
                <a:solidFill>
                  <a:srgbClr val="FFFFFF"/>
                </a:solidFill>
                <a:latin typeface="Times New Roman"/>
                <a:ea typeface="Times New Roman"/>
                <a:cs typeface="Times New Roman"/>
                <a:sym typeface="Times New Roman"/>
              </a:rPr>
              <a:t>Câu hỏi: Người có ít trẻ thanh thiếu niên hoặc không có con sẽ có hành vi mua sắm gì?</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0" y="1343033"/>
            <a:ext cx="9778130" cy="8494751"/>
          </a:xfrm>
          <a:custGeom>
            <a:avLst/>
            <a:gdLst/>
            <a:ahLst/>
            <a:cxnLst/>
            <a:rect r="r" b="b" t="t" l="l"/>
            <a:pathLst>
              <a:path h="8494751" w="9778130">
                <a:moveTo>
                  <a:pt x="0" y="0"/>
                </a:moveTo>
                <a:lnTo>
                  <a:pt x="9778130" y="0"/>
                </a:lnTo>
                <a:lnTo>
                  <a:pt x="9778130" y="8494751"/>
                </a:lnTo>
                <a:lnTo>
                  <a:pt x="0" y="8494751"/>
                </a:lnTo>
                <a:lnTo>
                  <a:pt x="0" y="0"/>
                </a:lnTo>
                <a:close/>
              </a:path>
            </a:pathLst>
          </a:custGeom>
          <a:blipFill>
            <a:blip r:embed="rId4"/>
            <a:stretch>
              <a:fillRect l="0" t="0" r="0" b="0"/>
            </a:stretch>
          </a:blipFill>
        </p:spPr>
      </p:sp>
      <p:sp>
        <p:nvSpPr>
          <p:cNvPr name="TextBox 7" id="7"/>
          <p:cNvSpPr txBox="true"/>
          <p:nvPr/>
        </p:nvSpPr>
        <p:spPr>
          <a:xfrm rot="0">
            <a:off x="4205411" y="358699"/>
            <a:ext cx="11145438"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8" id="8"/>
          <p:cNvSpPr txBox="true"/>
          <p:nvPr/>
        </p:nvSpPr>
        <p:spPr>
          <a:xfrm rot="0">
            <a:off x="9778130" y="1276358"/>
            <a:ext cx="8509870" cy="6454256"/>
          </a:xfrm>
          <a:prstGeom prst="rect">
            <a:avLst/>
          </a:prstGeom>
        </p:spPr>
        <p:txBody>
          <a:bodyPr anchor="t" rtlCol="false" tIns="0" lIns="0" bIns="0" rIns="0">
            <a:spAutoFit/>
          </a:bodyPr>
          <a:lstStyle/>
          <a:p>
            <a:pPr algn="just" marL="496292" indent="-248146" lvl="1">
              <a:lnSpc>
                <a:spcPts val="3218"/>
              </a:lnSpc>
              <a:buFont typeface="Arial"/>
              <a:buChar char="•"/>
            </a:pPr>
            <a:r>
              <a:rPr lang="en-US" sz="2298">
                <a:solidFill>
                  <a:srgbClr val="FFFFFF"/>
                </a:solidFill>
                <a:latin typeface="Times New Roman"/>
                <a:ea typeface="Times New Roman"/>
                <a:cs typeface="Times New Roman"/>
                <a:sym typeface="Times New Roman"/>
              </a:rPr>
              <a:t>Phân bố:</a:t>
            </a:r>
          </a:p>
          <a:p>
            <a:pPr algn="just" marL="992585" indent="-330862" lvl="2">
              <a:lnSpc>
                <a:spcPts val="3218"/>
              </a:lnSpc>
              <a:buFont typeface="Arial"/>
              <a:buChar char="⚬"/>
            </a:pPr>
            <a:r>
              <a:rPr lang="en-US" sz="2298">
                <a:solidFill>
                  <a:srgbClr val="FFFFFF"/>
                </a:solidFill>
                <a:latin typeface="Times New Roman"/>
                <a:ea typeface="Times New Roman"/>
                <a:cs typeface="Times New Roman"/>
                <a:sym typeface="Times New Roman"/>
              </a:rPr>
              <a:t>52% không có con vị thành niên (Teenhome = 0)</a:t>
            </a:r>
          </a:p>
          <a:p>
            <a:pPr algn="just" marL="992585" indent="-330862" lvl="2">
              <a:lnSpc>
                <a:spcPts val="3218"/>
              </a:lnSpc>
              <a:buFont typeface="Arial"/>
              <a:buChar char="⚬"/>
            </a:pPr>
            <a:r>
              <a:rPr lang="en-US" sz="2298">
                <a:solidFill>
                  <a:srgbClr val="FFFFFF"/>
                </a:solidFill>
                <a:latin typeface="Times New Roman"/>
                <a:ea typeface="Times New Roman"/>
                <a:cs typeface="Times New Roman"/>
                <a:sym typeface="Times New Roman"/>
              </a:rPr>
              <a:t>46% có 1 con vị thành niên</a:t>
            </a:r>
          </a:p>
          <a:p>
            <a:pPr algn="just" marL="992585" indent="-330862" lvl="2">
              <a:lnSpc>
                <a:spcPts val="3218"/>
              </a:lnSpc>
              <a:buFont typeface="Arial"/>
              <a:buChar char="⚬"/>
            </a:pPr>
            <a:r>
              <a:rPr lang="en-US" sz="2298">
                <a:solidFill>
                  <a:srgbClr val="FFFFFF"/>
                </a:solidFill>
                <a:latin typeface="Times New Roman"/>
                <a:ea typeface="Times New Roman"/>
                <a:cs typeface="Times New Roman"/>
                <a:sym typeface="Times New Roman"/>
              </a:rPr>
              <a:t>2% có 2 con vị thành niên → rất ít hộ nhiều con.</a:t>
            </a:r>
          </a:p>
          <a:p>
            <a:pPr algn="just" marL="496292" indent="-248146" lvl="1">
              <a:lnSpc>
                <a:spcPts val="3218"/>
              </a:lnSpc>
              <a:buFont typeface="Arial"/>
              <a:buChar char="•"/>
            </a:pPr>
            <a:r>
              <a:rPr lang="en-US" sz="2298">
                <a:solidFill>
                  <a:srgbClr val="FFFFFF"/>
                </a:solidFill>
                <a:latin typeface="Times New Roman"/>
                <a:ea typeface="Times New Roman"/>
                <a:cs typeface="Times New Roman"/>
                <a:sym typeface="Times New Roman"/>
              </a:rPr>
              <a:t>Tương quan:</a:t>
            </a:r>
          </a:p>
          <a:p>
            <a:pPr algn="just" marL="992585" indent="-330862" lvl="2">
              <a:lnSpc>
                <a:spcPts val="3218"/>
              </a:lnSpc>
              <a:buFont typeface="Arial"/>
              <a:buChar char="⚬"/>
            </a:pPr>
            <a:r>
              <a:rPr lang="en-US" sz="2298">
                <a:solidFill>
                  <a:srgbClr val="FFFFFF"/>
                </a:solidFill>
                <a:latin typeface="Times New Roman"/>
                <a:ea typeface="Times New Roman"/>
                <a:cs typeface="Times New Roman"/>
                <a:sym typeface="Times New Roman"/>
              </a:rPr>
              <a:t>NumDealsPurchases (0.38) → Khách hàng không hoặc có 1 con sẽ mua sắm nhiều qua khuyến mãi/ưu đãi, do cần cân đối chi tiêu gia đình.</a:t>
            </a:r>
          </a:p>
          <a:p>
            <a:pPr algn="just" marL="992585" indent="-330862" lvl="2">
              <a:lnSpc>
                <a:spcPts val="3218"/>
              </a:lnSpc>
              <a:buFont typeface="Arial"/>
              <a:buChar char="⚬"/>
            </a:pPr>
            <a:r>
              <a:rPr lang="en-US" sz="2298">
                <a:solidFill>
                  <a:srgbClr val="FFFFFF"/>
                </a:solidFill>
                <a:latin typeface="Times New Roman"/>
                <a:ea typeface="Times New Roman"/>
                <a:cs typeface="Times New Roman"/>
                <a:sym typeface="Times New Roman"/>
              </a:rPr>
              <a:t>MntMeatProducts (0.28) → Nhóm này chi tiêu nhiều cho thịt,  phản ánh nhu cầu dinh dưỡng cho gia đình.</a:t>
            </a:r>
          </a:p>
          <a:p>
            <a:pPr algn="just" marL="496292" indent="-248146" lvl="1">
              <a:lnSpc>
                <a:spcPts val="3218"/>
              </a:lnSpc>
              <a:buFont typeface="Arial"/>
              <a:buChar char="•"/>
            </a:pPr>
            <a:r>
              <a:rPr lang="en-US" sz="2298">
                <a:solidFill>
                  <a:srgbClr val="FFFFFF"/>
                </a:solidFill>
                <a:latin typeface="Times New Roman"/>
                <a:ea typeface="Times New Roman"/>
                <a:cs typeface="Times New Roman"/>
                <a:sym typeface="Times New Roman"/>
              </a:rPr>
              <a:t>Kết luận:</a:t>
            </a:r>
          </a:p>
          <a:p>
            <a:pPr algn="just" marL="992585" indent="-330862" lvl="2">
              <a:lnSpc>
                <a:spcPts val="3218"/>
              </a:lnSpc>
              <a:buFont typeface="Arial"/>
              <a:buChar char="⚬"/>
            </a:pPr>
            <a:r>
              <a:rPr lang="en-US" sz="2298">
                <a:solidFill>
                  <a:srgbClr val="FFFFFF"/>
                </a:solidFill>
                <a:latin typeface="Times New Roman"/>
                <a:ea typeface="Times New Roman"/>
                <a:cs typeface="Times New Roman"/>
                <a:sym typeface="Times New Roman"/>
              </a:rPr>
              <a:t> Khách hàng có ít hoặc không có con vị thành niên nhạy cảm về giá,</a:t>
            </a:r>
          </a:p>
          <a:p>
            <a:pPr algn="just" marL="992585" indent="-330862" lvl="2">
              <a:lnSpc>
                <a:spcPts val="3218"/>
              </a:lnSpc>
              <a:buFont typeface="Arial"/>
              <a:buChar char="⚬"/>
            </a:pPr>
            <a:r>
              <a:rPr lang="en-US" sz="2298">
                <a:solidFill>
                  <a:srgbClr val="FFFFFF"/>
                </a:solidFill>
                <a:latin typeface="Times New Roman"/>
                <a:ea typeface="Times New Roman"/>
                <a:cs typeface="Times New Roman"/>
                <a:sym typeface="Times New Roman"/>
              </a:rPr>
              <a:t>ưa chuộng mua qua chương trình khuyến mãi, và tập trung chi tiêu vào sản phẩm thiết yếu như thịt hơn là hàng xa xỉ.</a:t>
            </a:r>
          </a:p>
          <a:p>
            <a:pPr algn="just">
              <a:lnSpc>
                <a:spcPts val="3218"/>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739737" y="358699"/>
            <a:ext cx="10808526"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4525865" y="4067654"/>
            <a:ext cx="9255024" cy="1075846"/>
          </a:xfrm>
          <a:prstGeom prst="rect">
            <a:avLst/>
          </a:prstGeom>
        </p:spPr>
        <p:txBody>
          <a:bodyPr anchor="t" rtlCol="false" tIns="0" lIns="0" bIns="0" rIns="0">
            <a:spAutoFit/>
          </a:bodyPr>
          <a:lstStyle/>
          <a:p>
            <a:pPr algn="ctr">
              <a:lnSpc>
                <a:spcPts val="4203"/>
              </a:lnSpc>
            </a:pPr>
            <a:r>
              <a:rPr lang="en-US" sz="3002">
                <a:solidFill>
                  <a:srgbClr val="FFFFFF"/>
                </a:solidFill>
                <a:latin typeface="Times New Roman"/>
                <a:ea typeface="Times New Roman"/>
                <a:cs typeface="Times New Roman"/>
                <a:sym typeface="Times New Roman"/>
              </a:rPr>
              <a:t>Câu hỏi: Khách hàng mua hàng gần đây thì sẽ có tham gia chương trình khuyến mãi gần nhất không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9786" y="2014415"/>
            <a:ext cx="8115300" cy="1410033"/>
          </a:xfrm>
          <a:custGeom>
            <a:avLst/>
            <a:gdLst/>
            <a:ahLst/>
            <a:cxnLst/>
            <a:rect r="r" b="b" t="t" l="l"/>
            <a:pathLst>
              <a:path h="1410033" w="8115300">
                <a:moveTo>
                  <a:pt x="0" y="0"/>
                </a:moveTo>
                <a:lnTo>
                  <a:pt x="8115300" y="0"/>
                </a:lnTo>
                <a:lnTo>
                  <a:pt x="8115300" y="1410034"/>
                </a:lnTo>
                <a:lnTo>
                  <a:pt x="0" y="1410034"/>
                </a:lnTo>
                <a:lnTo>
                  <a:pt x="0" y="0"/>
                </a:lnTo>
                <a:close/>
              </a:path>
            </a:pathLst>
          </a:custGeom>
          <a:blipFill>
            <a:blip r:embed="rId2"/>
            <a:stretch>
              <a:fillRect l="0" t="0" r="0" b="0"/>
            </a:stretch>
          </a:blipFill>
        </p:spPr>
      </p:sp>
      <p:sp>
        <p:nvSpPr>
          <p:cNvPr name="Freeform 3" id="3"/>
          <p:cNvSpPr/>
          <p:nvPr/>
        </p:nvSpPr>
        <p:spPr>
          <a:xfrm flipH="false" flipV="false" rot="-5400000">
            <a:off x="13044446" y="5162940"/>
            <a:ext cx="6978249" cy="1212471"/>
          </a:xfrm>
          <a:custGeom>
            <a:avLst/>
            <a:gdLst/>
            <a:ahLst/>
            <a:cxnLst/>
            <a:rect r="r" b="b" t="t" l="l"/>
            <a:pathLst>
              <a:path h="1212471" w="6978249">
                <a:moveTo>
                  <a:pt x="0" y="0"/>
                </a:moveTo>
                <a:lnTo>
                  <a:pt x="6978249" y="0"/>
                </a:lnTo>
                <a:lnTo>
                  <a:pt x="6978249" y="1212471"/>
                </a:lnTo>
                <a:lnTo>
                  <a:pt x="0" y="1212471"/>
                </a:lnTo>
                <a:lnTo>
                  <a:pt x="0" y="0"/>
                </a:lnTo>
                <a:close/>
              </a:path>
            </a:pathLst>
          </a:custGeom>
          <a:blipFill>
            <a:blip r:embed="rId2"/>
            <a:stretch>
              <a:fillRect l="0" t="0" r="0" b="0"/>
            </a:stretch>
          </a:blipFill>
        </p:spPr>
      </p:sp>
      <p:sp>
        <p:nvSpPr>
          <p:cNvPr name="Freeform 4" id="4"/>
          <p:cNvSpPr/>
          <p:nvPr/>
        </p:nvSpPr>
        <p:spPr>
          <a:xfrm flipH="false" flipV="false" rot="0">
            <a:off x="8735571" y="8263509"/>
            <a:ext cx="8115300" cy="1410033"/>
          </a:xfrm>
          <a:custGeom>
            <a:avLst/>
            <a:gdLst/>
            <a:ahLst/>
            <a:cxnLst/>
            <a:rect r="r" b="b" t="t" l="l"/>
            <a:pathLst>
              <a:path h="1410033" w="8115300">
                <a:moveTo>
                  <a:pt x="0" y="0"/>
                </a:moveTo>
                <a:lnTo>
                  <a:pt x="8115300" y="0"/>
                </a:lnTo>
                <a:lnTo>
                  <a:pt x="8115300" y="1410033"/>
                </a:lnTo>
                <a:lnTo>
                  <a:pt x="0" y="1410033"/>
                </a:lnTo>
                <a:lnTo>
                  <a:pt x="0" y="0"/>
                </a:lnTo>
                <a:close/>
              </a:path>
            </a:pathLst>
          </a:custGeom>
          <a:blipFill>
            <a:blip r:embed="rId2"/>
            <a:stretch>
              <a:fillRect l="0" t="0" r="0" b="0"/>
            </a:stretch>
          </a:blipFill>
        </p:spPr>
      </p:sp>
      <p:sp>
        <p:nvSpPr>
          <p:cNvPr name="Freeform 5" id="5"/>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alphaModFix amt="55000"/>
            </a:blip>
            <a:stretch>
              <a:fillRect l="-34269" t="0" r="-34269" b="0"/>
            </a:stretch>
          </a:blipFill>
        </p:spPr>
      </p:sp>
      <p:sp>
        <p:nvSpPr>
          <p:cNvPr name="Freeform 6" id="6"/>
          <p:cNvSpPr/>
          <p:nvPr/>
        </p:nvSpPr>
        <p:spPr>
          <a:xfrm flipH="false" flipV="false" rot="0">
            <a:off x="1028700" y="8263509"/>
            <a:ext cx="8115300" cy="1410033"/>
          </a:xfrm>
          <a:custGeom>
            <a:avLst/>
            <a:gdLst/>
            <a:ahLst/>
            <a:cxnLst/>
            <a:rect r="r" b="b" t="t" l="l"/>
            <a:pathLst>
              <a:path h="1410033" w="8115300">
                <a:moveTo>
                  <a:pt x="0" y="0"/>
                </a:moveTo>
                <a:lnTo>
                  <a:pt x="8115300" y="0"/>
                </a:lnTo>
                <a:lnTo>
                  <a:pt x="8115300" y="1410033"/>
                </a:lnTo>
                <a:lnTo>
                  <a:pt x="0" y="1410033"/>
                </a:lnTo>
                <a:lnTo>
                  <a:pt x="0" y="0"/>
                </a:lnTo>
                <a:close/>
              </a:path>
            </a:pathLst>
          </a:custGeom>
          <a:blipFill>
            <a:blip r:embed="rId2"/>
            <a:stretch>
              <a:fillRect l="0" t="0" r="0" b="0"/>
            </a:stretch>
          </a:blipFill>
        </p:spPr>
      </p:sp>
      <p:grpSp>
        <p:nvGrpSpPr>
          <p:cNvPr name="Group 7" id="7"/>
          <p:cNvGrpSpPr/>
          <p:nvPr/>
        </p:nvGrpSpPr>
        <p:grpSpPr>
          <a:xfrm rot="0">
            <a:off x="1437129" y="2280051"/>
            <a:ext cx="7706871" cy="6978249"/>
            <a:chOff x="0" y="0"/>
            <a:chExt cx="2029793" cy="1837893"/>
          </a:xfrm>
        </p:grpSpPr>
        <p:sp>
          <p:nvSpPr>
            <p:cNvPr name="Freeform 8" id="8"/>
            <p:cNvSpPr/>
            <p:nvPr/>
          </p:nvSpPr>
          <p:spPr>
            <a:xfrm flipH="false" flipV="false" rot="0">
              <a:off x="0" y="0"/>
              <a:ext cx="2029793" cy="1837893"/>
            </a:xfrm>
            <a:custGeom>
              <a:avLst/>
              <a:gdLst/>
              <a:ahLst/>
              <a:cxnLst/>
              <a:rect r="r" b="b" t="t" l="l"/>
              <a:pathLst>
                <a:path h="1837893" w="2029793">
                  <a:moveTo>
                    <a:pt x="0" y="0"/>
                  </a:moveTo>
                  <a:lnTo>
                    <a:pt x="2029793" y="0"/>
                  </a:lnTo>
                  <a:lnTo>
                    <a:pt x="2029793" y="1837893"/>
                  </a:lnTo>
                  <a:lnTo>
                    <a:pt x="0" y="1837893"/>
                  </a:lnTo>
                  <a:close/>
                </a:path>
              </a:pathLst>
            </a:custGeom>
            <a:solidFill>
              <a:srgbClr val="0054C5"/>
            </a:solidFill>
          </p:spPr>
        </p:sp>
        <p:sp>
          <p:nvSpPr>
            <p:cNvPr name="TextBox 9" id="9"/>
            <p:cNvSpPr txBox="true"/>
            <p:nvPr/>
          </p:nvSpPr>
          <p:spPr>
            <a:xfrm>
              <a:off x="0" y="-57150"/>
              <a:ext cx="2029793" cy="1895043"/>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9142950" y="2280051"/>
            <a:ext cx="7707921" cy="6978249"/>
            <a:chOff x="0" y="0"/>
            <a:chExt cx="2030070" cy="1837893"/>
          </a:xfrm>
        </p:grpSpPr>
        <p:sp>
          <p:nvSpPr>
            <p:cNvPr name="Freeform 11" id="11"/>
            <p:cNvSpPr/>
            <p:nvPr/>
          </p:nvSpPr>
          <p:spPr>
            <a:xfrm flipH="false" flipV="false" rot="0">
              <a:off x="0" y="0"/>
              <a:ext cx="2030070" cy="1837893"/>
            </a:xfrm>
            <a:custGeom>
              <a:avLst/>
              <a:gdLst/>
              <a:ahLst/>
              <a:cxnLst/>
              <a:rect r="r" b="b" t="t" l="l"/>
              <a:pathLst>
                <a:path h="1837893" w="2030070">
                  <a:moveTo>
                    <a:pt x="0" y="0"/>
                  </a:moveTo>
                  <a:lnTo>
                    <a:pt x="2030070" y="0"/>
                  </a:lnTo>
                  <a:lnTo>
                    <a:pt x="2030070" y="1837893"/>
                  </a:lnTo>
                  <a:lnTo>
                    <a:pt x="0" y="1837893"/>
                  </a:lnTo>
                  <a:close/>
                </a:path>
              </a:pathLst>
            </a:custGeom>
            <a:solidFill>
              <a:srgbClr val="FFFFFF"/>
            </a:solidFill>
          </p:spPr>
        </p:sp>
        <p:sp>
          <p:nvSpPr>
            <p:cNvPr name="TextBox 12" id="12"/>
            <p:cNvSpPr txBox="true"/>
            <p:nvPr/>
          </p:nvSpPr>
          <p:spPr>
            <a:xfrm>
              <a:off x="0" y="-57150"/>
              <a:ext cx="2030070" cy="1895043"/>
            </a:xfrm>
            <a:prstGeom prst="rect">
              <a:avLst/>
            </a:prstGeom>
          </p:spPr>
          <p:txBody>
            <a:bodyPr anchor="ctr" rtlCol="false" tIns="50800" lIns="50800" bIns="50800" rIns="50800"/>
            <a:lstStyle/>
            <a:p>
              <a:pPr algn="just" marL="0" indent="0" lvl="1">
                <a:lnSpc>
                  <a:spcPts val="3359"/>
                </a:lnSpc>
                <a:spcBef>
                  <a:spcPct val="0"/>
                </a:spcBef>
              </a:pPr>
            </a:p>
          </p:txBody>
        </p:sp>
      </p:grpSp>
      <p:sp>
        <p:nvSpPr>
          <p:cNvPr name="TextBox 13" id="13"/>
          <p:cNvSpPr txBox="true"/>
          <p:nvPr/>
        </p:nvSpPr>
        <p:spPr>
          <a:xfrm rot="0">
            <a:off x="2067192" y="5041594"/>
            <a:ext cx="6446745" cy="1436114"/>
          </a:xfrm>
          <a:prstGeom prst="rect">
            <a:avLst/>
          </a:prstGeom>
        </p:spPr>
        <p:txBody>
          <a:bodyPr anchor="t" rtlCol="false" tIns="0" lIns="0" bIns="0" rIns="0">
            <a:spAutoFit/>
          </a:bodyPr>
          <a:lstStyle/>
          <a:p>
            <a:pPr algn="l">
              <a:lnSpc>
                <a:spcPts val="9437"/>
              </a:lnSpc>
            </a:pPr>
            <a:r>
              <a:rPr lang="en-US" sz="9344">
                <a:solidFill>
                  <a:srgbClr val="FFFFFF"/>
                </a:solidFill>
                <a:latin typeface="Impact"/>
                <a:ea typeface="Impact"/>
                <a:cs typeface="Impact"/>
                <a:sym typeface="Impact"/>
              </a:rPr>
              <a:t>INTRODUCTION</a:t>
            </a:r>
          </a:p>
        </p:txBody>
      </p:sp>
      <p:sp>
        <p:nvSpPr>
          <p:cNvPr name="TextBox 14" id="14"/>
          <p:cNvSpPr txBox="true"/>
          <p:nvPr/>
        </p:nvSpPr>
        <p:spPr>
          <a:xfrm rot="0">
            <a:off x="9142950" y="3107277"/>
            <a:ext cx="7706871" cy="26225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Times New Roman"/>
                <a:ea typeface="Times New Roman"/>
                <a:cs typeface="Times New Roman"/>
                <a:sym typeface="Times New Roman"/>
              </a:rPr>
              <a:t>Thị trường hiện nay có mức cạnh tranh khốc liệt.</a:t>
            </a:r>
          </a:p>
          <a:p>
            <a:pPr algn="just" marL="539749" indent="-269875" lvl="1">
              <a:lnSpc>
                <a:spcPts val="3499"/>
              </a:lnSpc>
              <a:buFont typeface="Arial"/>
              <a:buChar char="•"/>
            </a:pPr>
            <a:r>
              <a:rPr lang="en-US" sz="2499">
                <a:solidFill>
                  <a:srgbClr val="000000"/>
                </a:solidFill>
                <a:latin typeface="Times New Roman"/>
                <a:ea typeface="Times New Roman"/>
                <a:cs typeface="Times New Roman"/>
                <a:sym typeface="Times New Roman"/>
              </a:rPr>
              <a:t>Hiểu rõ khách hàng là yếu tố then chốt để duy trì lợi thế.</a:t>
            </a:r>
          </a:p>
          <a:p>
            <a:pPr algn="just" marL="539749" indent="-269875" lvl="1">
              <a:lnSpc>
                <a:spcPts val="3499"/>
              </a:lnSpc>
              <a:buFont typeface="Arial"/>
              <a:buChar char="•"/>
            </a:pPr>
            <a:r>
              <a:rPr lang="en-US" sz="2499">
                <a:solidFill>
                  <a:srgbClr val="000000"/>
                </a:solidFill>
                <a:latin typeface="Times New Roman"/>
                <a:ea typeface="Times New Roman"/>
                <a:cs typeface="Times New Roman"/>
                <a:sym typeface="Times New Roman"/>
              </a:rPr>
              <a:t>Mỗi khách hàng có nhu cầu, hành vi, mối quan tâm khác nhau → chiến lược marketing chung kém hiệu quả.</a:t>
            </a:r>
          </a:p>
        </p:txBody>
      </p:sp>
      <p:sp>
        <p:nvSpPr>
          <p:cNvPr name="Freeform 15" id="15"/>
          <p:cNvSpPr/>
          <p:nvPr/>
        </p:nvSpPr>
        <p:spPr>
          <a:xfrm flipH="true" flipV="true" rot="0">
            <a:off x="7806505" y="3070733"/>
            <a:ext cx="707431" cy="707431"/>
          </a:xfrm>
          <a:custGeom>
            <a:avLst/>
            <a:gdLst/>
            <a:ahLst/>
            <a:cxnLst/>
            <a:rect r="r" b="b" t="t" l="l"/>
            <a:pathLst>
              <a:path h="707431" w="707431">
                <a:moveTo>
                  <a:pt x="707432" y="707431"/>
                </a:moveTo>
                <a:lnTo>
                  <a:pt x="0" y="707431"/>
                </a:lnTo>
                <a:lnTo>
                  <a:pt x="0" y="0"/>
                </a:lnTo>
                <a:lnTo>
                  <a:pt x="707432" y="0"/>
                </a:lnTo>
                <a:lnTo>
                  <a:pt x="707432" y="70743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9141900" y="2368594"/>
            <a:ext cx="7707921" cy="61595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Times New Roman"/>
                <a:ea typeface="Times New Roman"/>
                <a:cs typeface="Times New Roman"/>
                <a:sym typeface="Times New Roman"/>
              </a:rPr>
              <a:t>BỐI CẢNH</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9739823" y="1343033"/>
            <a:ext cx="8548177" cy="8494751"/>
          </a:xfrm>
          <a:custGeom>
            <a:avLst/>
            <a:gdLst/>
            <a:ahLst/>
            <a:cxnLst/>
            <a:rect r="r" b="b" t="t" l="l"/>
            <a:pathLst>
              <a:path h="8494751" w="8548177">
                <a:moveTo>
                  <a:pt x="0" y="0"/>
                </a:moveTo>
                <a:lnTo>
                  <a:pt x="8548177" y="0"/>
                </a:lnTo>
                <a:lnTo>
                  <a:pt x="8548177" y="8494751"/>
                </a:lnTo>
                <a:lnTo>
                  <a:pt x="0" y="8494751"/>
                </a:lnTo>
                <a:lnTo>
                  <a:pt x="0" y="0"/>
                </a:lnTo>
                <a:close/>
              </a:path>
            </a:pathLst>
          </a:custGeom>
          <a:blipFill>
            <a:blip r:embed="rId4"/>
            <a:stretch>
              <a:fillRect l="0" t="0" r="0" b="0"/>
            </a:stretch>
          </a:blipFill>
        </p:spPr>
      </p:sp>
      <p:sp>
        <p:nvSpPr>
          <p:cNvPr name="TextBox 7" id="7"/>
          <p:cNvSpPr txBox="true"/>
          <p:nvPr/>
        </p:nvSpPr>
        <p:spPr>
          <a:xfrm rot="0">
            <a:off x="4054188" y="358699"/>
            <a:ext cx="10179624"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8" id="8"/>
          <p:cNvSpPr txBox="true"/>
          <p:nvPr/>
        </p:nvSpPr>
        <p:spPr>
          <a:xfrm rot="0">
            <a:off x="0" y="1266833"/>
            <a:ext cx="9739823" cy="7335546"/>
          </a:xfrm>
          <a:prstGeom prst="rect">
            <a:avLst/>
          </a:prstGeom>
        </p:spPr>
        <p:txBody>
          <a:bodyPr anchor="t" rtlCol="false" tIns="0" lIns="0" bIns="0" rIns="0">
            <a:spAutoFit/>
          </a:bodyPr>
          <a:lstStyle/>
          <a:p>
            <a:pPr algn="l" marL="636684" indent="-318342" lvl="1">
              <a:lnSpc>
                <a:spcPts val="4128"/>
              </a:lnSpc>
              <a:buFont typeface="Arial"/>
              <a:buChar char="•"/>
            </a:pPr>
            <a:r>
              <a:rPr lang="en-US" sz="2948">
                <a:solidFill>
                  <a:srgbClr val="FFFFFF"/>
                </a:solidFill>
                <a:latin typeface="Times New Roman"/>
                <a:ea typeface="Times New Roman"/>
                <a:cs typeface="Times New Roman"/>
                <a:sym typeface="Times New Roman"/>
              </a:rPr>
              <a:t>Phân bố:</a:t>
            </a:r>
          </a:p>
          <a:p>
            <a:pPr algn="l" marL="1273368" indent="-424456" lvl="2">
              <a:lnSpc>
                <a:spcPts val="4128"/>
              </a:lnSpc>
              <a:buFont typeface="Arial"/>
              <a:buChar char="⚬"/>
            </a:pPr>
            <a:r>
              <a:rPr lang="en-US" sz="2948">
                <a:solidFill>
                  <a:srgbClr val="FFFFFF"/>
                </a:solidFill>
                <a:latin typeface="Times New Roman"/>
                <a:ea typeface="Times New Roman"/>
                <a:cs typeface="Times New Roman"/>
                <a:sym typeface="Times New Roman"/>
              </a:rPr>
              <a:t>Giá trị Recency(Số ngày kể từ lần mua hàng cuối cùng) phân tán khá đều trong khoảng 0–100,</a:t>
            </a:r>
          </a:p>
          <a:p>
            <a:pPr algn="l" marL="1273368" indent="-424456" lvl="2">
              <a:lnSpc>
                <a:spcPts val="4128"/>
              </a:lnSpc>
              <a:buFont typeface="Arial"/>
              <a:buChar char="⚬"/>
            </a:pPr>
            <a:r>
              <a:rPr lang="en-US" sz="2948">
                <a:solidFill>
                  <a:srgbClr val="FFFFFF"/>
                </a:solidFill>
                <a:latin typeface="Times New Roman"/>
                <a:ea typeface="Times New Roman"/>
                <a:cs typeface="Times New Roman"/>
                <a:sym typeface="Times New Roman"/>
              </a:rPr>
              <a:t> không có nhóm giá trị chiếm ưu thế.</a:t>
            </a:r>
          </a:p>
          <a:p>
            <a:pPr algn="l" marL="636684" indent="-318342" lvl="1">
              <a:lnSpc>
                <a:spcPts val="4128"/>
              </a:lnSpc>
              <a:buFont typeface="Arial"/>
              <a:buChar char="•"/>
            </a:pPr>
            <a:r>
              <a:rPr lang="en-US" sz="2948">
                <a:solidFill>
                  <a:srgbClr val="FFFFFF"/>
                </a:solidFill>
                <a:latin typeface="Times New Roman"/>
                <a:ea typeface="Times New Roman"/>
                <a:cs typeface="Times New Roman"/>
                <a:sym typeface="Times New Roman"/>
              </a:rPr>
              <a:t>Tương quan:</a:t>
            </a:r>
          </a:p>
          <a:p>
            <a:pPr algn="l" marL="1273368" indent="-424456" lvl="2">
              <a:lnSpc>
                <a:spcPts val="4128"/>
              </a:lnSpc>
              <a:buFont typeface="Arial"/>
              <a:buChar char="⚬"/>
            </a:pPr>
            <a:r>
              <a:rPr lang="en-US" sz="2948">
                <a:solidFill>
                  <a:srgbClr val="FFFFFF"/>
                </a:solidFill>
                <a:latin typeface="Times New Roman"/>
                <a:ea typeface="Times New Roman"/>
                <a:cs typeface="Times New Roman"/>
                <a:sym typeface="Times New Roman"/>
              </a:rPr>
              <a:t>Response (0.20) → Khách hàng mua gần đây có khả năng phản hồi chiến dịch marketing cao hơn.</a:t>
            </a:r>
          </a:p>
          <a:p>
            <a:pPr algn="l" marL="636684" indent="-318342" lvl="1">
              <a:lnSpc>
                <a:spcPts val="4128"/>
              </a:lnSpc>
              <a:buFont typeface="Arial"/>
              <a:buChar char="•"/>
            </a:pPr>
            <a:r>
              <a:rPr lang="en-US" sz="2948">
                <a:solidFill>
                  <a:srgbClr val="FFFFFF"/>
                </a:solidFill>
                <a:latin typeface="Times New Roman"/>
                <a:ea typeface="Times New Roman"/>
                <a:cs typeface="Times New Roman"/>
                <a:sym typeface="Times New Roman"/>
              </a:rPr>
              <a:t>Kết luận :</a:t>
            </a:r>
          </a:p>
          <a:p>
            <a:pPr algn="l" marL="1273368" indent="-424456" lvl="2">
              <a:lnSpc>
                <a:spcPts val="4128"/>
              </a:lnSpc>
              <a:buFont typeface="Arial"/>
              <a:buChar char="⚬"/>
            </a:pPr>
            <a:r>
              <a:rPr lang="en-US" sz="2948">
                <a:solidFill>
                  <a:srgbClr val="FFFFFF"/>
                </a:solidFill>
                <a:latin typeface="Times New Roman"/>
                <a:ea typeface="Times New Roman"/>
                <a:cs typeface="Times New Roman"/>
                <a:sym typeface="Times New Roman"/>
              </a:rPr>
              <a:t>  Khách hàng “mới mua” (Recency &lt; 30 ngày) là nhóm tiềm năng nhất để gửi khuyến mãi hoặc giới thiệu sản phẩm mới.</a:t>
            </a:r>
          </a:p>
          <a:p>
            <a:pPr algn="l" marL="1273368" indent="-424456" lvl="2">
              <a:lnSpc>
                <a:spcPts val="4128"/>
              </a:lnSpc>
              <a:buFont typeface="Arial"/>
              <a:buChar char="⚬"/>
            </a:pPr>
            <a:r>
              <a:rPr lang="en-US" sz="2948">
                <a:solidFill>
                  <a:srgbClr val="FFFFFF"/>
                </a:solidFill>
                <a:latin typeface="Times New Roman"/>
                <a:ea typeface="Times New Roman"/>
                <a:cs typeface="Times New Roman"/>
                <a:sym typeface="Times New Roman"/>
              </a:rPr>
              <a:t> Recency cao (&gt;90 ngày) cho thấy nguy cơ rời bỏ,  nên cần chiến dịch tái kích hoạt hoặc chăm sóc lại.</a:t>
            </a:r>
          </a:p>
          <a:p>
            <a:pPr algn="l">
              <a:lnSpc>
                <a:spcPts val="4128"/>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739737" y="358699"/>
            <a:ext cx="10808526"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4525865" y="4067654"/>
            <a:ext cx="9255024" cy="1075846"/>
          </a:xfrm>
          <a:prstGeom prst="rect">
            <a:avLst/>
          </a:prstGeom>
        </p:spPr>
        <p:txBody>
          <a:bodyPr anchor="t" rtlCol="false" tIns="0" lIns="0" bIns="0" rIns="0">
            <a:spAutoFit/>
          </a:bodyPr>
          <a:lstStyle/>
          <a:p>
            <a:pPr algn="ctr">
              <a:lnSpc>
                <a:spcPts val="4203"/>
              </a:lnSpc>
            </a:pPr>
            <a:r>
              <a:rPr lang="en-US" sz="3002">
                <a:solidFill>
                  <a:srgbClr val="FFFFFF"/>
                </a:solidFill>
                <a:latin typeface="Times New Roman"/>
                <a:ea typeface="Times New Roman"/>
                <a:cs typeface="Times New Roman"/>
                <a:sym typeface="Times New Roman"/>
              </a:rPr>
              <a:t>Câu hỏi: Sự khiếu nại của khách hàng có gây ảnh hưởng đến hành vi chi tiêu của họ không?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0" y="1343033"/>
            <a:ext cx="9964517" cy="8494751"/>
          </a:xfrm>
          <a:custGeom>
            <a:avLst/>
            <a:gdLst/>
            <a:ahLst/>
            <a:cxnLst/>
            <a:rect r="r" b="b" t="t" l="l"/>
            <a:pathLst>
              <a:path h="8494751" w="9964517">
                <a:moveTo>
                  <a:pt x="0" y="0"/>
                </a:moveTo>
                <a:lnTo>
                  <a:pt x="9964517" y="0"/>
                </a:lnTo>
                <a:lnTo>
                  <a:pt x="9964517" y="8494751"/>
                </a:lnTo>
                <a:lnTo>
                  <a:pt x="0" y="8494751"/>
                </a:lnTo>
                <a:lnTo>
                  <a:pt x="0" y="0"/>
                </a:lnTo>
                <a:close/>
              </a:path>
            </a:pathLst>
          </a:custGeom>
          <a:blipFill>
            <a:blip r:embed="rId4"/>
            <a:stretch>
              <a:fillRect l="0" t="0" r="0" b="0"/>
            </a:stretch>
          </a:blipFill>
        </p:spPr>
      </p:sp>
      <p:sp>
        <p:nvSpPr>
          <p:cNvPr name="TextBox 7" id="7"/>
          <p:cNvSpPr txBox="true"/>
          <p:nvPr/>
        </p:nvSpPr>
        <p:spPr>
          <a:xfrm rot="0">
            <a:off x="3604972" y="358699"/>
            <a:ext cx="11078056"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8" id="8"/>
          <p:cNvSpPr txBox="true"/>
          <p:nvPr/>
        </p:nvSpPr>
        <p:spPr>
          <a:xfrm rot="0">
            <a:off x="9964517" y="1276358"/>
            <a:ext cx="8323483" cy="6714062"/>
          </a:xfrm>
          <a:prstGeom prst="rect">
            <a:avLst/>
          </a:prstGeom>
        </p:spPr>
        <p:txBody>
          <a:bodyPr anchor="t" rtlCol="false" tIns="0" lIns="0" bIns="0" rIns="0">
            <a:spAutoFit/>
          </a:bodyPr>
          <a:lstStyle/>
          <a:p>
            <a:pPr algn="l" marL="582934" indent="-291467" lvl="1">
              <a:lnSpc>
                <a:spcPts val="3780"/>
              </a:lnSpc>
              <a:buFont typeface="Arial"/>
              <a:buChar char="•"/>
            </a:pPr>
            <a:r>
              <a:rPr lang="en-US" sz="2700">
                <a:solidFill>
                  <a:srgbClr val="FFFFFF"/>
                </a:solidFill>
                <a:latin typeface="Times New Roman"/>
                <a:ea typeface="Times New Roman"/>
                <a:cs typeface="Times New Roman"/>
                <a:sym typeface="Times New Roman"/>
              </a:rPr>
              <a:t>Phân bố:</a:t>
            </a:r>
          </a:p>
          <a:p>
            <a:pPr algn="l" marL="1165868" indent="-388623" lvl="2">
              <a:lnSpc>
                <a:spcPts val="3780"/>
              </a:lnSpc>
              <a:buFont typeface="Arial"/>
              <a:buChar char="⚬"/>
            </a:pPr>
            <a:r>
              <a:rPr lang="en-US" sz="2700">
                <a:solidFill>
                  <a:srgbClr val="FFFFFF"/>
                </a:solidFill>
                <a:latin typeface="Times New Roman"/>
                <a:ea typeface="Times New Roman"/>
                <a:cs typeface="Times New Roman"/>
                <a:sym typeface="Times New Roman"/>
              </a:rPr>
              <a:t>Hơn 99% khách hàng không khiếu nại (Complain=0)</a:t>
            </a:r>
          </a:p>
          <a:p>
            <a:pPr algn="l" marL="1165868" indent="-388623" lvl="2">
              <a:lnSpc>
                <a:spcPts val="3780"/>
              </a:lnSpc>
              <a:buFont typeface="Arial"/>
              <a:buChar char="⚬"/>
            </a:pPr>
            <a:r>
              <a:rPr lang="en-US" sz="2700">
                <a:solidFill>
                  <a:srgbClr val="FFFFFF"/>
                </a:solidFill>
                <a:latin typeface="Times New Roman"/>
                <a:ea typeface="Times New Roman"/>
                <a:cs typeface="Times New Roman"/>
                <a:sym typeface="Times New Roman"/>
              </a:rPr>
              <a:t>Dưới 1% có khiếu nại (Complain = 1) → Tỷ lệ khiếu nại cực kỳ thấp.</a:t>
            </a:r>
          </a:p>
          <a:p>
            <a:pPr algn="l" marL="582934" indent="-291467" lvl="1">
              <a:lnSpc>
                <a:spcPts val="3780"/>
              </a:lnSpc>
              <a:buFont typeface="Arial"/>
              <a:buChar char="•"/>
            </a:pPr>
            <a:r>
              <a:rPr lang="en-US" sz="2700">
                <a:solidFill>
                  <a:srgbClr val="FFFFFF"/>
                </a:solidFill>
                <a:latin typeface="Times New Roman"/>
                <a:ea typeface="Times New Roman"/>
                <a:cs typeface="Times New Roman"/>
                <a:sym typeface="Times New Roman"/>
              </a:rPr>
              <a:t>Mối tương quan:</a:t>
            </a:r>
          </a:p>
          <a:p>
            <a:pPr algn="l" marL="1165868" indent="-388623" lvl="2">
              <a:lnSpc>
                <a:spcPts val="3780"/>
              </a:lnSpc>
              <a:buFont typeface="Arial"/>
              <a:buChar char="⚬"/>
            </a:pPr>
            <a:r>
              <a:rPr lang="en-US" sz="2700">
                <a:solidFill>
                  <a:srgbClr val="FFFFFF"/>
                </a:solidFill>
                <a:latin typeface="Times New Roman"/>
                <a:ea typeface="Times New Roman"/>
                <a:cs typeface="Times New Roman"/>
                <a:sym typeface="Times New Roman"/>
              </a:rPr>
              <a:t>Các biến như MntWines, MntGoldProds, Income... đều có tương quan rất yếu (0.01 – 0.04) → Không có mối liên hệ đáng kể giữa khiếu nại và hành vi chi tiêu hay nhân khẩu học.</a:t>
            </a:r>
          </a:p>
          <a:p>
            <a:pPr algn="l" marL="582934" indent="-291467" lvl="1">
              <a:lnSpc>
                <a:spcPts val="3780"/>
              </a:lnSpc>
              <a:buFont typeface="Arial"/>
              <a:buChar char="•"/>
            </a:pPr>
            <a:r>
              <a:rPr lang="en-US" sz="2700">
                <a:solidFill>
                  <a:srgbClr val="FFFFFF"/>
                </a:solidFill>
                <a:latin typeface="Times New Roman"/>
                <a:ea typeface="Times New Roman"/>
                <a:cs typeface="Times New Roman"/>
                <a:sym typeface="Times New Roman"/>
              </a:rPr>
              <a:t>Kết luận:</a:t>
            </a:r>
          </a:p>
          <a:p>
            <a:pPr algn="l" marL="1165868" indent="-388623" lvl="2">
              <a:lnSpc>
                <a:spcPts val="3780"/>
              </a:lnSpc>
              <a:buFont typeface="Arial"/>
              <a:buChar char="⚬"/>
            </a:pPr>
            <a:r>
              <a:rPr lang="en-US" sz="2700">
                <a:solidFill>
                  <a:srgbClr val="FFFFFF"/>
                </a:solidFill>
                <a:latin typeface="Times New Roman"/>
                <a:ea typeface="Times New Roman"/>
                <a:cs typeface="Times New Roman"/>
                <a:sym typeface="Times New Roman"/>
              </a:rPr>
              <a:t> Dịch vụ &amp; sản phẩm hoạt động ổn định, mức độ hài lòng cao.</a:t>
            </a:r>
          </a:p>
          <a:p>
            <a:pPr algn="l">
              <a:lnSpc>
                <a:spcPts val="3780"/>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57150"/>
              <a:ext cx="4816593" cy="2294451"/>
            </a:xfrm>
            <a:prstGeom prst="rect">
              <a:avLst/>
            </a:prstGeom>
          </p:spPr>
          <p:txBody>
            <a:bodyPr anchor="ctr" rtlCol="false" tIns="50800" lIns="50800" bIns="50800" rIns="50800"/>
            <a:lstStyle/>
            <a:p>
              <a:pPr algn="l">
                <a:lnSpc>
                  <a:spcPts val="3499"/>
                </a:lnSpc>
              </a:pPr>
              <a:r>
                <a:rPr lang="en-US" sz="2499" b="true">
                  <a:solidFill>
                    <a:srgbClr val="FFFFFF">
                      <a:alpha val="24706"/>
                    </a:srgbClr>
                  </a:solidFill>
                  <a:latin typeface="Times New Roman Bold"/>
                  <a:ea typeface="Times New Roman Bold"/>
                  <a:cs typeface="Times New Roman Bold"/>
                  <a:sym typeface="Times New Roman Bold"/>
                </a:rPr>
                <a:t>.</a:t>
              </a:r>
            </a:p>
            <a:p>
              <a:pPr algn="l">
                <a:lnSpc>
                  <a:spcPts val="3499"/>
                </a:lnSpc>
              </a:pPr>
            </a:p>
          </p:txBody>
        </p:sp>
      </p:grpSp>
      <p:sp>
        <p:nvSpPr>
          <p:cNvPr name="TextBox 6" id="6"/>
          <p:cNvSpPr txBox="true"/>
          <p:nvPr/>
        </p:nvSpPr>
        <p:spPr>
          <a:xfrm rot="0">
            <a:off x="3818350" y="358699"/>
            <a:ext cx="10651301"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2505285" y="1441526"/>
            <a:ext cx="13277431" cy="2293625"/>
          </a:xfrm>
          <a:prstGeom prst="rect">
            <a:avLst/>
          </a:prstGeom>
        </p:spPr>
        <p:txBody>
          <a:bodyPr anchor="t" rtlCol="false" tIns="0" lIns="0" bIns="0" rIns="0">
            <a:spAutoFit/>
          </a:bodyPr>
          <a:lstStyle/>
          <a:p>
            <a:pPr algn="ctr">
              <a:lnSpc>
                <a:spcPts val="9038"/>
              </a:lnSpc>
            </a:pPr>
            <a:r>
              <a:rPr lang="en-US" sz="6455">
                <a:solidFill>
                  <a:srgbClr val="FFFFFF"/>
                </a:solidFill>
                <a:latin typeface="Times New Roman"/>
                <a:ea typeface="Times New Roman"/>
                <a:cs typeface="Times New Roman"/>
                <a:sym typeface="Times New Roman"/>
              </a:rPr>
              <a:t>Tổng kết về công cụ Sweetviz</a:t>
            </a:r>
          </a:p>
          <a:p>
            <a:pPr algn="ctr">
              <a:lnSpc>
                <a:spcPts val="9038"/>
              </a:lnSpc>
            </a:pPr>
          </a:p>
        </p:txBody>
      </p:sp>
      <p:sp>
        <p:nvSpPr>
          <p:cNvPr name="TextBox 8" id="8"/>
          <p:cNvSpPr txBox="true"/>
          <p:nvPr/>
        </p:nvSpPr>
        <p:spPr>
          <a:xfrm rot="0">
            <a:off x="853510" y="3000386"/>
            <a:ext cx="15775856" cy="2143114"/>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Times New Roman"/>
                <a:ea typeface="Times New Roman"/>
                <a:cs typeface="Times New Roman"/>
                <a:sym typeface="Times New Roman"/>
              </a:rPr>
              <a:t>SWEETV</a:t>
            </a:r>
            <a:r>
              <a:rPr lang="en-US" sz="3000">
                <a:solidFill>
                  <a:srgbClr val="FFFFFF"/>
                </a:solidFill>
                <a:latin typeface="Times New Roman"/>
                <a:ea typeface="Times New Roman"/>
                <a:cs typeface="Times New Roman"/>
                <a:sym typeface="Times New Roman"/>
              </a:rPr>
              <a:t>IZ GIÚP NHẬN DIỆN NHANH CÁC ĐẶC ĐIỂM CƠ BẢN CỦA TẬP DỮ LIỆU:</a:t>
            </a:r>
          </a:p>
          <a:p>
            <a:pPr algn="l" marL="647796" indent="-323898" lvl="1">
              <a:lnSpc>
                <a:spcPts val="4200"/>
              </a:lnSpc>
              <a:spcBef>
                <a:spcPct val="0"/>
              </a:spcBef>
              <a:buFont typeface="Arial"/>
              <a:buChar char="•"/>
            </a:pPr>
            <a:r>
              <a:rPr lang="en-US" sz="3000">
                <a:solidFill>
                  <a:srgbClr val="FFFFFF"/>
                </a:solidFill>
                <a:latin typeface="Times New Roman"/>
                <a:ea typeface="Times New Roman"/>
                <a:cs typeface="Times New Roman"/>
                <a:sym typeface="Times New Roman"/>
              </a:rPr>
              <a:t>THU NHẬP (INCOME) CÀNG CAO THÌ CHI TIÊU CÀNG NHIỀU.</a:t>
            </a:r>
          </a:p>
          <a:p>
            <a:pPr algn="l" marL="647796" indent="-323898" lvl="1">
              <a:lnSpc>
                <a:spcPts val="4200"/>
              </a:lnSpc>
              <a:spcBef>
                <a:spcPct val="0"/>
              </a:spcBef>
              <a:buFont typeface="Arial"/>
              <a:buChar char="•"/>
            </a:pPr>
            <a:r>
              <a:rPr lang="en-US" sz="3000">
                <a:solidFill>
                  <a:srgbClr val="FFFFFF"/>
                </a:solidFill>
                <a:latin typeface="Times New Roman"/>
                <a:ea typeface="Times New Roman"/>
                <a:cs typeface="Times New Roman"/>
                <a:sym typeface="Times New Roman"/>
              </a:rPr>
              <a:t>TÌNH TRẠNG HÔN NHÂN VÀ HỌC VẤN CHO THẤY XU HƯỚNG CHI TIÊU KHÁC NHAU</a:t>
            </a:r>
          </a:p>
          <a:p>
            <a:pPr algn="l">
              <a:lnSpc>
                <a:spcPts val="420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7" id="7"/>
          <p:cNvSpPr txBox="true"/>
          <p:nvPr/>
        </p:nvSpPr>
        <p:spPr>
          <a:xfrm rot="0">
            <a:off x="0" y="1212387"/>
            <a:ext cx="18288000" cy="7555174"/>
          </a:xfrm>
          <a:prstGeom prst="rect">
            <a:avLst/>
          </a:prstGeom>
        </p:spPr>
        <p:txBody>
          <a:bodyPr anchor="t" rtlCol="false" tIns="0" lIns="0" bIns="0" rIns="0">
            <a:spAutoFit/>
          </a:bodyPr>
          <a:lstStyle/>
          <a:p>
            <a:pPr algn="l">
              <a:lnSpc>
                <a:spcPts val="4623"/>
              </a:lnSpc>
            </a:pPr>
            <a:r>
              <a:rPr lang="en-US" sz="3302">
                <a:solidFill>
                  <a:srgbClr val="FFFFFF"/>
                </a:solidFill>
                <a:latin typeface="Times New Roman"/>
                <a:ea typeface="Times New Roman"/>
                <a:cs typeface="Times New Roman"/>
                <a:sym typeface="Times New Roman"/>
              </a:rPr>
              <a:t>AutoViz là thư viện Python mạnh mẽ giúp trực quan hóa dữ liệu đa biến một cách tự động.</a:t>
            </a:r>
          </a:p>
          <a:p>
            <a:pPr algn="l">
              <a:lnSpc>
                <a:spcPts val="4623"/>
              </a:lnSpc>
            </a:pPr>
            <a:r>
              <a:rPr lang="en-US" sz="3302">
                <a:solidFill>
                  <a:srgbClr val="FFFFFF"/>
                </a:solidFill>
                <a:latin typeface="Times New Roman"/>
                <a:ea typeface="Times New Roman"/>
                <a:cs typeface="Times New Roman"/>
                <a:sym typeface="Times New Roman"/>
              </a:rPr>
              <a:t>Khác với Sweetviz, AutoViz tập trung vào việc khám phá mối quan hệ giữa các biến và phát hiện xu hướng tiềm ẩn.</a:t>
            </a:r>
          </a:p>
          <a:p>
            <a:pPr algn="l">
              <a:lnSpc>
                <a:spcPts val="4623"/>
              </a:lnSpc>
            </a:pPr>
            <a:r>
              <a:rPr lang="en-US" sz="3302">
                <a:solidFill>
                  <a:srgbClr val="FFFFFF"/>
                </a:solidFill>
                <a:latin typeface="Times New Roman"/>
                <a:ea typeface="Times New Roman"/>
                <a:cs typeface="Times New Roman"/>
                <a:sym typeface="Times New Roman"/>
              </a:rPr>
              <a:t>📊 Chức năng chính:</a:t>
            </a:r>
          </a:p>
          <a:p>
            <a:pPr algn="l" marL="712943" indent="-356471" lvl="1">
              <a:lnSpc>
                <a:spcPts val="4623"/>
              </a:lnSpc>
              <a:buFont typeface="Arial"/>
              <a:buChar char="•"/>
            </a:pPr>
            <a:r>
              <a:rPr lang="en-US" sz="3302">
                <a:solidFill>
                  <a:srgbClr val="FFFFFF"/>
                </a:solidFill>
                <a:latin typeface="Times New Roman"/>
                <a:ea typeface="Times New Roman"/>
                <a:cs typeface="Times New Roman"/>
                <a:sym typeface="Times New Roman"/>
              </a:rPr>
              <a:t>Tự động nhận dạng loại biến: số, phân loại, nhị phân, thời gian.</a:t>
            </a:r>
          </a:p>
          <a:p>
            <a:pPr algn="l" marL="712943" indent="-356471" lvl="1">
              <a:lnSpc>
                <a:spcPts val="4623"/>
              </a:lnSpc>
              <a:buFont typeface="Arial"/>
              <a:buChar char="•"/>
            </a:pPr>
            <a:r>
              <a:rPr lang="en-US" sz="3302">
                <a:solidFill>
                  <a:srgbClr val="FFFFFF"/>
                </a:solidFill>
                <a:latin typeface="Times New Roman"/>
                <a:ea typeface="Times New Roman"/>
                <a:cs typeface="Times New Roman"/>
                <a:sym typeface="Times New Roman"/>
              </a:rPr>
              <a:t>Sinh biểu đồ đa dạng: scatter plot, boxplot, heatmap, bar chart cho các biến quan trọng.</a:t>
            </a:r>
          </a:p>
          <a:p>
            <a:pPr algn="l" marL="712943" indent="-356471" lvl="1">
              <a:lnSpc>
                <a:spcPts val="4623"/>
              </a:lnSpc>
              <a:buFont typeface="Arial"/>
              <a:buChar char="•"/>
            </a:pPr>
            <a:r>
              <a:rPr lang="en-US" sz="3302">
                <a:solidFill>
                  <a:srgbClr val="FFFFFF"/>
                </a:solidFill>
                <a:latin typeface="Times New Roman"/>
                <a:ea typeface="Times New Roman"/>
                <a:cs typeface="Times New Roman"/>
                <a:sym typeface="Times New Roman"/>
              </a:rPr>
              <a:t>Tự động chọn biến phụ thuộc (depVar) để phân tích mối quan hệ với các biến khác.</a:t>
            </a:r>
          </a:p>
          <a:p>
            <a:pPr algn="l" marL="712943" indent="-356471" lvl="1">
              <a:lnSpc>
                <a:spcPts val="4623"/>
              </a:lnSpc>
              <a:buFont typeface="Arial"/>
              <a:buChar char="•"/>
            </a:pPr>
            <a:r>
              <a:rPr lang="en-US" sz="3302">
                <a:solidFill>
                  <a:srgbClr val="FFFFFF"/>
                </a:solidFill>
                <a:latin typeface="Times New Roman"/>
                <a:ea typeface="Times New Roman"/>
                <a:cs typeface="Times New Roman"/>
                <a:sym typeface="Times New Roman"/>
              </a:rPr>
              <a:t>Hỗ trợ phát hiện cụm khách hàng, hành vi chi tiêu, và tương quan dữ liệu.</a:t>
            </a:r>
          </a:p>
          <a:p>
            <a:pPr algn="l">
              <a:lnSpc>
                <a:spcPts val="4623"/>
              </a:lnSpc>
            </a:pPr>
            <a:r>
              <a:rPr lang="en-US" sz="3302">
                <a:solidFill>
                  <a:srgbClr val="FFFFFF"/>
                </a:solidFill>
                <a:latin typeface="Times New Roman"/>
                <a:ea typeface="Times New Roman"/>
                <a:cs typeface="Times New Roman"/>
                <a:sym typeface="Times New Roman"/>
              </a:rPr>
              <a:t>💡 Ưu điểm:</a:t>
            </a:r>
          </a:p>
          <a:p>
            <a:pPr algn="l" marL="712943" indent="-356471" lvl="1">
              <a:lnSpc>
                <a:spcPts val="4623"/>
              </a:lnSpc>
              <a:buFont typeface="Arial"/>
              <a:buChar char="•"/>
            </a:pPr>
            <a:r>
              <a:rPr lang="en-US" sz="3302">
                <a:solidFill>
                  <a:srgbClr val="FFFFFF"/>
                </a:solidFill>
                <a:latin typeface="Times New Roman"/>
                <a:ea typeface="Times New Roman"/>
                <a:cs typeface="Times New Roman"/>
                <a:sym typeface="Times New Roman"/>
              </a:rPr>
              <a:t>Phân tích đa biến tự động (bivariate/multivariate).</a:t>
            </a:r>
          </a:p>
          <a:p>
            <a:pPr algn="l" marL="712943" indent="-356471" lvl="1">
              <a:lnSpc>
                <a:spcPts val="4623"/>
              </a:lnSpc>
              <a:buFont typeface="Arial"/>
              <a:buChar char="•"/>
            </a:pPr>
            <a:r>
              <a:rPr lang="en-US" sz="3302">
                <a:solidFill>
                  <a:srgbClr val="FFFFFF"/>
                </a:solidFill>
                <a:latin typeface="Times New Roman"/>
                <a:ea typeface="Times New Roman"/>
                <a:cs typeface="Times New Roman"/>
                <a:sym typeface="Times New Roman"/>
              </a:rPr>
              <a:t>Trực quan &amp; sinh động, giúp hiểu rõ cấu trúc dữ liệu.</a:t>
            </a:r>
          </a:p>
          <a:p>
            <a:pPr algn="l" marL="712943" indent="-356471" lvl="1">
              <a:lnSpc>
                <a:spcPts val="4623"/>
              </a:lnSpc>
              <a:buFont typeface="Arial"/>
              <a:buChar char="•"/>
            </a:pPr>
            <a:r>
              <a:rPr lang="en-US" sz="3302">
                <a:solidFill>
                  <a:srgbClr val="FFFFFF"/>
                </a:solidFill>
                <a:latin typeface="Times New Roman"/>
                <a:ea typeface="Times New Roman"/>
                <a:cs typeface="Times New Roman"/>
                <a:sym typeface="Times New Roman"/>
              </a:rPr>
              <a:t>Xử lý linh hoạt nhiều loại dữ liệu, kể cả dữ liệu lớn (Big Data).</a:t>
            </a:r>
          </a:p>
          <a:p>
            <a:pPr algn="l">
              <a:lnSpc>
                <a:spcPts val="4623"/>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7" id="7"/>
          <p:cNvSpPr txBox="true"/>
          <p:nvPr/>
        </p:nvSpPr>
        <p:spPr>
          <a:xfrm rot="0">
            <a:off x="0" y="2932343"/>
            <a:ext cx="18288000" cy="3101920"/>
          </a:xfrm>
          <a:prstGeom prst="rect">
            <a:avLst/>
          </a:prstGeom>
        </p:spPr>
        <p:txBody>
          <a:bodyPr anchor="t" rtlCol="false" tIns="0" lIns="0" bIns="0" rIns="0">
            <a:spAutoFit/>
          </a:bodyPr>
          <a:lstStyle/>
          <a:p>
            <a:pPr algn="l">
              <a:lnSpc>
                <a:spcPts val="4903"/>
              </a:lnSpc>
            </a:pPr>
            <a:r>
              <a:rPr lang="en-US" sz="3502">
                <a:solidFill>
                  <a:srgbClr val="FFFFFF"/>
                </a:solidFill>
                <a:latin typeface="Times New Roman"/>
                <a:ea typeface="Times New Roman"/>
                <a:cs typeface="Times New Roman"/>
                <a:sym typeface="Times New Roman"/>
              </a:rPr>
              <a:t>Câu hỏi:</a:t>
            </a:r>
          </a:p>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Liệu thu nhập của khách hàng (Income) có ảnh hưởng đến mức chi tiêu, phương thức mua sắm của họ không? </a:t>
            </a:r>
          </a:p>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Khách hàng có xu hướng chi tiêu tập trung vào một sản phẩm, hay mua nhiều loại sản phẩm khác nhau cùng lúc?</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0" y="1298112"/>
            <a:ext cx="8134944" cy="8988888"/>
          </a:xfrm>
          <a:custGeom>
            <a:avLst/>
            <a:gdLst/>
            <a:ahLst/>
            <a:cxnLst/>
            <a:rect r="r" b="b" t="t" l="l"/>
            <a:pathLst>
              <a:path h="8988888" w="8134944">
                <a:moveTo>
                  <a:pt x="0" y="0"/>
                </a:moveTo>
                <a:lnTo>
                  <a:pt x="8134944" y="0"/>
                </a:lnTo>
                <a:lnTo>
                  <a:pt x="8134944" y="8988888"/>
                </a:lnTo>
                <a:lnTo>
                  <a:pt x="0" y="8988888"/>
                </a:lnTo>
                <a:lnTo>
                  <a:pt x="0" y="0"/>
                </a:lnTo>
                <a:close/>
              </a:path>
            </a:pathLst>
          </a:custGeom>
          <a:blipFill>
            <a:blip r:embed="rId4"/>
            <a:stretch>
              <a:fillRect l="0" t="0" r="0" b="0"/>
            </a:stretch>
          </a:blipFill>
        </p:spPr>
      </p:sp>
      <p:sp>
        <p:nvSpPr>
          <p:cNvPr name="TextBox 7" id="7"/>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8" id="8"/>
          <p:cNvSpPr txBox="true"/>
          <p:nvPr/>
        </p:nvSpPr>
        <p:spPr>
          <a:xfrm rot="0">
            <a:off x="8134944" y="1240962"/>
            <a:ext cx="10153056" cy="8378190"/>
          </a:xfrm>
          <a:prstGeom prst="rect">
            <a:avLst/>
          </a:prstGeom>
        </p:spPr>
        <p:txBody>
          <a:bodyPr anchor="t" rtlCol="false" tIns="0" lIns="0" bIns="0" rIns="0">
            <a:spAutoFit/>
          </a:bodyPr>
          <a:lstStyle/>
          <a:p>
            <a:pPr algn="l">
              <a:lnSpc>
                <a:spcPts val="3359"/>
              </a:lnSpc>
            </a:pPr>
            <a:r>
              <a:rPr lang="en-US" sz="2399">
                <a:solidFill>
                  <a:srgbClr val="FFFFFF"/>
                </a:solidFill>
                <a:latin typeface="Times New Roman"/>
                <a:ea typeface="Times New Roman"/>
                <a:cs typeface="Times New Roman"/>
                <a:sym typeface="Times New Roman"/>
              </a:rPr>
              <a:t>Nhận xét &amp; Phân tích:</a:t>
            </a:r>
          </a:p>
          <a:p>
            <a:pPr algn="l" marL="518158" indent="-259079" lvl="1">
              <a:lnSpc>
                <a:spcPts val="3359"/>
              </a:lnSpc>
              <a:buFont typeface="Arial"/>
              <a:buChar char="•"/>
            </a:pPr>
            <a:r>
              <a:rPr lang="en-US" sz="2399">
                <a:solidFill>
                  <a:srgbClr val="FFFFFF"/>
                </a:solidFill>
                <a:latin typeface="Times New Roman"/>
                <a:ea typeface="Times New Roman"/>
                <a:cs typeface="Times New Roman"/>
                <a:sym typeface="Times New Roman"/>
              </a:rPr>
              <a:t>Tương quan cao  (0.5 – 0.6):</a:t>
            </a:r>
          </a:p>
          <a:p>
            <a:pPr algn="l" marL="1036317" indent="-345439" lvl="2">
              <a:lnSpc>
                <a:spcPts val="3359"/>
              </a:lnSpc>
              <a:buFont typeface="Arial"/>
              <a:buChar char="⚬"/>
            </a:pPr>
            <a:r>
              <a:rPr lang="en-US" sz="2399">
                <a:solidFill>
                  <a:srgbClr val="FFFFFF"/>
                </a:solidFill>
                <a:latin typeface="Times New Roman"/>
                <a:ea typeface="Times New Roman"/>
                <a:cs typeface="Times New Roman"/>
                <a:sym typeface="Times New Roman"/>
              </a:rPr>
              <a:t>Giữa Income v</a:t>
            </a:r>
            <a:r>
              <a:rPr lang="en-US" sz="2399">
                <a:solidFill>
                  <a:srgbClr val="FFFFFF"/>
                </a:solidFill>
                <a:latin typeface="Times New Roman"/>
                <a:ea typeface="Times New Roman"/>
                <a:cs typeface="Times New Roman"/>
                <a:sym typeface="Times New Roman"/>
              </a:rPr>
              <a:t>ớ</a:t>
            </a:r>
            <a:r>
              <a:rPr lang="en-US" sz="2399">
                <a:solidFill>
                  <a:srgbClr val="FFFFFF"/>
                </a:solidFill>
                <a:latin typeface="Times New Roman"/>
                <a:ea typeface="Times New Roman"/>
                <a:cs typeface="Times New Roman"/>
                <a:sym typeface="Times New Roman"/>
              </a:rPr>
              <a:t>i MntWines, MntGoldProds, MntMeatProducts →Thu nhập cao → chi tiêu mạnh cho sản phẩm giá trị cao.</a:t>
            </a:r>
          </a:p>
          <a:p>
            <a:pPr algn="l" marL="518158" indent="-259079" lvl="1">
              <a:lnSpc>
                <a:spcPts val="3359"/>
              </a:lnSpc>
              <a:buFont typeface="Arial"/>
              <a:buChar char="•"/>
            </a:pPr>
            <a:r>
              <a:rPr lang="en-US" sz="2399">
                <a:solidFill>
                  <a:srgbClr val="FFFFFF"/>
                </a:solidFill>
                <a:latin typeface="Times New Roman"/>
                <a:ea typeface="Times New Roman"/>
                <a:cs typeface="Times New Roman"/>
                <a:sym typeface="Times New Roman"/>
              </a:rPr>
              <a:t>Tương quan cao :</a:t>
            </a:r>
          </a:p>
          <a:p>
            <a:pPr algn="l" marL="1036317" indent="-345439" lvl="2">
              <a:lnSpc>
                <a:spcPts val="3359"/>
              </a:lnSpc>
              <a:buFont typeface="Arial"/>
              <a:buChar char="⚬"/>
            </a:pPr>
            <a:r>
              <a:rPr lang="en-US" sz="2399">
                <a:solidFill>
                  <a:srgbClr val="FFFFFF"/>
                </a:solidFill>
                <a:latin typeface="Times New Roman"/>
                <a:ea typeface="Times New Roman"/>
                <a:cs typeface="Times New Roman"/>
                <a:sym typeface="Times New Roman"/>
              </a:rPr>
              <a:t>Giữa income và NumCatalogPurchases (0.58), NumStorePurchases (0.52) → Ưa chuộng kênh catalog &amp; cửa hàng trực tiếp.</a:t>
            </a:r>
          </a:p>
          <a:p>
            <a:pPr algn="l" marL="518158" indent="-259079" lvl="1">
              <a:lnSpc>
                <a:spcPts val="3359"/>
              </a:lnSpc>
              <a:buFont typeface="Arial"/>
              <a:buChar char="•"/>
            </a:pPr>
            <a:r>
              <a:rPr lang="en-US" sz="2399">
                <a:solidFill>
                  <a:srgbClr val="FFFFFF"/>
                </a:solidFill>
                <a:latin typeface="Times New Roman"/>
                <a:ea typeface="Times New Roman"/>
                <a:cs typeface="Times New Roman"/>
                <a:sym typeface="Times New Roman"/>
              </a:rPr>
              <a:t>Tương quan trung bình:</a:t>
            </a:r>
          </a:p>
          <a:p>
            <a:pPr algn="l" marL="1036317" indent="-345439" lvl="2">
              <a:lnSpc>
                <a:spcPts val="3359"/>
              </a:lnSpc>
              <a:buFont typeface="Arial"/>
              <a:buChar char="⚬"/>
            </a:pPr>
            <a:r>
              <a:rPr lang="en-US" sz="2399">
                <a:solidFill>
                  <a:srgbClr val="FFFFFF"/>
                </a:solidFill>
                <a:latin typeface="Times New Roman"/>
                <a:ea typeface="Times New Roman"/>
                <a:cs typeface="Times New Roman"/>
                <a:sym typeface="Times New Roman"/>
              </a:rPr>
              <a:t>NumWebPurchases (0.37) → Cũng mua online, nhưng không chủ yếu.</a:t>
            </a:r>
          </a:p>
          <a:p>
            <a:pPr algn="l" marL="1036317" indent="-345439" lvl="2">
              <a:lnSpc>
                <a:spcPts val="3359"/>
              </a:lnSpc>
              <a:buFont typeface="Arial"/>
              <a:buChar char="⚬"/>
            </a:pPr>
            <a:r>
              <a:rPr lang="en-US" sz="2399">
                <a:solidFill>
                  <a:srgbClr val="FFFFFF"/>
                </a:solidFill>
                <a:latin typeface="Times New Roman"/>
                <a:ea typeface="Times New Roman"/>
                <a:cs typeface="Times New Roman"/>
                <a:sym typeface="Times New Roman"/>
              </a:rPr>
              <a:t>Nhóm sản phẩm MntWines–Fruits–Meat–Fish–Sweet–Gold có tương quan &gt;0.3 → Khách hàng mua nhiều loại sản phẩm cùng lúc, không tập trung vào một loại.</a:t>
            </a:r>
          </a:p>
          <a:p>
            <a:pPr algn="l" marL="518158" indent="-259079" lvl="1">
              <a:lnSpc>
                <a:spcPts val="3359"/>
              </a:lnSpc>
              <a:buFont typeface="Arial"/>
              <a:buChar char="•"/>
            </a:pPr>
            <a:r>
              <a:rPr lang="en-US" sz="2399">
                <a:solidFill>
                  <a:srgbClr val="FFFFFF"/>
                </a:solidFill>
                <a:latin typeface="Times New Roman"/>
                <a:ea typeface="Times New Roman"/>
                <a:cs typeface="Times New Roman"/>
                <a:sym typeface="Times New Roman"/>
              </a:rPr>
              <a:t>Tương quan âm:</a:t>
            </a:r>
          </a:p>
          <a:p>
            <a:pPr algn="l" marL="1036317" indent="-345439" lvl="2">
              <a:lnSpc>
                <a:spcPts val="3359"/>
              </a:lnSpc>
              <a:buFont typeface="Arial"/>
              <a:buChar char="⚬"/>
            </a:pPr>
            <a:r>
              <a:rPr lang="en-US" sz="2399">
                <a:solidFill>
                  <a:srgbClr val="FFFFFF"/>
                </a:solidFill>
                <a:latin typeface="Times New Roman"/>
                <a:ea typeface="Times New Roman"/>
                <a:cs typeface="Times New Roman"/>
                <a:sym typeface="Times New Roman"/>
              </a:rPr>
              <a:t>NumWebVisitsMonth (-0.54) → Thu nhập cao → ít truy cập website hơn.</a:t>
            </a:r>
          </a:p>
          <a:p>
            <a:pPr algn="l">
              <a:lnSpc>
                <a:spcPts val="3359"/>
              </a:lnSpc>
            </a:pPr>
            <a:r>
              <a:rPr lang="en-US" sz="2399">
                <a:solidFill>
                  <a:srgbClr val="FFFFFF"/>
                </a:solidFill>
                <a:latin typeface="Times New Roman"/>
                <a:ea typeface="Times New Roman"/>
                <a:cs typeface="Times New Roman"/>
                <a:sym typeface="Times New Roman"/>
              </a:rPr>
              <a:t> </a:t>
            </a:r>
            <a:r>
              <a:rPr lang="en-US" sz="2399">
                <a:solidFill>
                  <a:srgbClr val="FFFFFF"/>
                </a:solidFill>
                <a:latin typeface="Times New Roman"/>
                <a:ea typeface="Times New Roman"/>
                <a:cs typeface="Times New Roman"/>
                <a:sym typeface="Times New Roman"/>
              </a:rPr>
              <a:t>Kết luận:</a:t>
            </a:r>
          </a:p>
          <a:p>
            <a:pPr algn="l">
              <a:lnSpc>
                <a:spcPts val="3359"/>
              </a:lnSpc>
            </a:pPr>
            <a:r>
              <a:rPr lang="en-US" sz="2399">
                <a:solidFill>
                  <a:srgbClr val="FFFFFF"/>
                </a:solidFill>
                <a:latin typeface="Times New Roman"/>
                <a:ea typeface="Times New Roman"/>
                <a:cs typeface="Times New Roman"/>
                <a:sym typeface="Times New Roman"/>
              </a:rPr>
              <a:t> → Khách hàng thu nhập cao chi tiêu mạnh cho sản phẩm giá trị cao,</a:t>
            </a:r>
          </a:p>
          <a:p>
            <a:pPr algn="l">
              <a:lnSpc>
                <a:spcPts val="3359"/>
              </a:lnSpc>
            </a:pPr>
            <a:r>
              <a:rPr lang="en-US" sz="2399">
                <a:solidFill>
                  <a:srgbClr val="FFFFFF"/>
                </a:solidFill>
                <a:latin typeface="Times New Roman"/>
                <a:ea typeface="Times New Roman"/>
                <a:cs typeface="Times New Roman"/>
                <a:sym typeface="Times New Roman"/>
              </a:rPr>
              <a:t>mua sắm đa kênh (catalog, website, cửa hàng), nhưng ít khi truy cập website công ty  thường xuyên.</a:t>
            </a:r>
          </a:p>
          <a:p>
            <a:pPr algn="l">
              <a:lnSpc>
                <a:spcPts val="3359"/>
              </a:lnSpc>
            </a:pPr>
            <a:r>
              <a:rPr lang="en-US" sz="2399">
                <a:solidFill>
                  <a:srgbClr val="FFFFFF"/>
                </a:solidFill>
                <a:latin typeface="Times New Roman"/>
                <a:ea typeface="Times New Roman"/>
                <a:cs typeface="Times New Roman"/>
                <a:sym typeface="Times New Roman"/>
              </a:rPr>
              <a:t> → Họ có xu hướng mua đa dạng sản phẩm, không tập trung vào một mặt hàng cụ thể.</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7" id="7"/>
          <p:cNvSpPr txBox="true"/>
          <p:nvPr/>
        </p:nvSpPr>
        <p:spPr>
          <a:xfrm rot="0">
            <a:off x="0" y="2932343"/>
            <a:ext cx="18288000" cy="1244545"/>
          </a:xfrm>
          <a:prstGeom prst="rect">
            <a:avLst/>
          </a:prstGeom>
        </p:spPr>
        <p:txBody>
          <a:bodyPr anchor="t" rtlCol="false" tIns="0" lIns="0" bIns="0" rIns="0">
            <a:spAutoFit/>
          </a:bodyPr>
          <a:lstStyle/>
          <a:p>
            <a:pPr algn="ctr">
              <a:lnSpc>
                <a:spcPts val="4903"/>
              </a:lnSpc>
            </a:pPr>
            <a:r>
              <a:rPr lang="en-US" sz="3502">
                <a:solidFill>
                  <a:srgbClr val="FFFFFF"/>
                </a:solidFill>
                <a:latin typeface="Times New Roman"/>
                <a:ea typeface="Times New Roman"/>
                <a:cs typeface="Times New Roman"/>
                <a:sym typeface="Times New Roman"/>
              </a:rPr>
              <a:t>Câu hỏi: Mức lương sẽ phản ánh sự thu hút của khách hàng vào chương trình khuyến mãi như thế nào?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6617252" y="1317647"/>
            <a:ext cx="11670748" cy="5055712"/>
          </a:xfrm>
          <a:custGeom>
            <a:avLst/>
            <a:gdLst/>
            <a:ahLst/>
            <a:cxnLst/>
            <a:rect r="r" b="b" t="t" l="l"/>
            <a:pathLst>
              <a:path h="5055712" w="11670748">
                <a:moveTo>
                  <a:pt x="0" y="0"/>
                </a:moveTo>
                <a:lnTo>
                  <a:pt x="11670748" y="0"/>
                </a:lnTo>
                <a:lnTo>
                  <a:pt x="11670748" y="5055712"/>
                </a:lnTo>
                <a:lnTo>
                  <a:pt x="0" y="5055712"/>
                </a:lnTo>
                <a:lnTo>
                  <a:pt x="0" y="0"/>
                </a:lnTo>
                <a:close/>
              </a:path>
            </a:pathLst>
          </a:custGeom>
          <a:blipFill>
            <a:blip r:embed="rId4"/>
            <a:stretch>
              <a:fillRect l="0" t="-496" r="0" b="-496"/>
            </a:stretch>
          </a:blipFill>
        </p:spPr>
      </p:sp>
      <p:sp>
        <p:nvSpPr>
          <p:cNvPr name="TextBox 7" id="7"/>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8" id="8"/>
          <p:cNvSpPr txBox="true"/>
          <p:nvPr/>
        </p:nvSpPr>
        <p:spPr>
          <a:xfrm rot="0">
            <a:off x="0" y="1231922"/>
            <a:ext cx="6617252" cy="5531199"/>
          </a:xfrm>
          <a:prstGeom prst="rect">
            <a:avLst/>
          </a:prstGeom>
        </p:spPr>
        <p:txBody>
          <a:bodyPr anchor="t" rtlCol="false" tIns="0" lIns="0" bIns="0" rIns="0">
            <a:spAutoFit/>
          </a:bodyPr>
          <a:lstStyle/>
          <a:p>
            <a:pPr algn="l">
              <a:lnSpc>
                <a:spcPts val="4355"/>
              </a:lnSpc>
            </a:pPr>
            <a:r>
              <a:rPr lang="en-US" sz="3111">
                <a:solidFill>
                  <a:srgbClr val="FFFFFF"/>
                </a:solidFill>
                <a:latin typeface="Times New Roman"/>
                <a:ea typeface="Times New Roman"/>
                <a:cs typeface="Times New Roman"/>
                <a:sym typeface="Times New Roman"/>
              </a:rPr>
              <a:t>Nhận xét:</a:t>
            </a:r>
          </a:p>
          <a:p>
            <a:pPr algn="l" marL="671720" indent="-335860" lvl="1">
              <a:lnSpc>
                <a:spcPts val="4355"/>
              </a:lnSpc>
              <a:buFont typeface="Arial"/>
              <a:buChar char="•"/>
            </a:pPr>
            <a:r>
              <a:rPr lang="en-US" sz="3111">
                <a:solidFill>
                  <a:srgbClr val="FFFFFF"/>
                </a:solidFill>
                <a:latin typeface="Times New Roman"/>
                <a:ea typeface="Times New Roman"/>
                <a:cs typeface="Times New Roman"/>
                <a:sym typeface="Times New Roman"/>
              </a:rPr>
              <a:t>Nhóm th</a:t>
            </a:r>
            <a:r>
              <a:rPr lang="en-US" sz="3111">
                <a:solidFill>
                  <a:srgbClr val="FFFFFF"/>
                </a:solidFill>
                <a:latin typeface="Times New Roman"/>
                <a:ea typeface="Times New Roman"/>
                <a:cs typeface="Times New Roman"/>
                <a:sym typeface="Times New Roman"/>
              </a:rPr>
              <a:t>u nhập trung bình cao (~80.000) là nhóm không mua hàng giảm giá (NumDealsPurchases = 0).</a:t>
            </a:r>
          </a:p>
          <a:p>
            <a:pPr algn="l" marL="671720" indent="-335860" lvl="1">
              <a:lnSpc>
                <a:spcPts val="4355"/>
              </a:lnSpc>
              <a:buFont typeface="Arial"/>
              <a:buChar char="•"/>
            </a:pPr>
            <a:r>
              <a:rPr lang="en-US" sz="3111">
                <a:solidFill>
                  <a:srgbClr val="FFFFFF"/>
                </a:solidFill>
                <a:latin typeface="Times New Roman"/>
                <a:ea typeface="Times New Roman"/>
                <a:cs typeface="Times New Roman"/>
                <a:sym typeface="Times New Roman"/>
              </a:rPr>
              <a:t>Khi số lần mua hàng giảm giá tăng, thu nhập trung bình giảm dần → khách hàng có thu nhập thấp hơn thường mua hàng khuyến mãi nhiều hơn.</a:t>
            </a:r>
          </a:p>
          <a:p>
            <a:pPr algn="l">
              <a:lnSpc>
                <a:spcPts val="4355"/>
              </a:lnSpc>
            </a:pPr>
          </a:p>
        </p:txBody>
      </p:sp>
      <p:sp>
        <p:nvSpPr>
          <p:cNvPr name="TextBox 9" id="9"/>
          <p:cNvSpPr txBox="true"/>
          <p:nvPr/>
        </p:nvSpPr>
        <p:spPr>
          <a:xfrm rot="0">
            <a:off x="9144000" y="6631423"/>
            <a:ext cx="8115300" cy="3161440"/>
          </a:xfrm>
          <a:prstGeom prst="rect">
            <a:avLst/>
          </a:prstGeom>
        </p:spPr>
        <p:txBody>
          <a:bodyPr anchor="t" rtlCol="false" tIns="0" lIns="0" bIns="0" rIns="0">
            <a:spAutoFit/>
          </a:bodyPr>
          <a:lstStyle/>
          <a:p>
            <a:pPr algn="l" marL="643395" indent="-321697" lvl="1">
              <a:lnSpc>
                <a:spcPts val="4172"/>
              </a:lnSpc>
              <a:buFont typeface="Arial"/>
              <a:buChar char="•"/>
            </a:pPr>
            <a:r>
              <a:rPr lang="en-US" sz="2980">
                <a:solidFill>
                  <a:srgbClr val="FFFFFF"/>
                </a:solidFill>
                <a:latin typeface="Times New Roman"/>
                <a:ea typeface="Times New Roman"/>
                <a:cs typeface="Times New Roman"/>
                <a:sym typeface="Times New Roman"/>
              </a:rPr>
              <a:t>Chiến lược đề xuất:</a:t>
            </a:r>
          </a:p>
          <a:p>
            <a:pPr algn="l" marL="1286789" indent="-428930" lvl="2">
              <a:lnSpc>
                <a:spcPts val="4172"/>
              </a:lnSpc>
              <a:buFont typeface="Arial"/>
              <a:buChar char="⚬"/>
            </a:pPr>
            <a:r>
              <a:rPr lang="en-US" sz="2980">
                <a:solidFill>
                  <a:srgbClr val="FFFFFF"/>
                </a:solidFill>
                <a:latin typeface="Times New Roman"/>
                <a:ea typeface="Times New Roman"/>
                <a:cs typeface="Times New Roman"/>
                <a:sym typeface="Times New Roman"/>
              </a:rPr>
              <a:t>Duy</a:t>
            </a:r>
            <a:r>
              <a:rPr lang="en-US" sz="2980">
                <a:solidFill>
                  <a:srgbClr val="FFFFFF"/>
                </a:solidFill>
                <a:latin typeface="Times New Roman"/>
                <a:ea typeface="Times New Roman"/>
                <a:cs typeface="Times New Roman"/>
                <a:sym typeface="Times New Roman"/>
              </a:rPr>
              <a:t> trì dịch</a:t>
            </a:r>
            <a:r>
              <a:rPr lang="en-US" sz="2980">
                <a:solidFill>
                  <a:srgbClr val="FFFFFF"/>
                </a:solidFill>
                <a:latin typeface="Times New Roman"/>
                <a:ea typeface="Times New Roman"/>
                <a:cs typeface="Times New Roman"/>
                <a:sym typeface="Times New Roman"/>
              </a:rPr>
              <a:t> vụ &amp; trải nghiệm cao cấp cho khách hàng thu nhập cao.</a:t>
            </a:r>
          </a:p>
          <a:p>
            <a:pPr algn="l" marL="1286789" indent="-428930" lvl="2">
              <a:lnSpc>
                <a:spcPts val="4172"/>
              </a:lnSpc>
              <a:buFont typeface="Arial"/>
              <a:buChar char="⚬"/>
            </a:pPr>
            <a:r>
              <a:rPr lang="en-US" sz="2980">
                <a:solidFill>
                  <a:srgbClr val="FFFFFF"/>
                </a:solidFill>
                <a:latin typeface="Times New Roman"/>
                <a:ea typeface="Times New Roman"/>
                <a:cs typeface="Times New Roman"/>
                <a:sym typeface="Times New Roman"/>
              </a:rPr>
              <a:t>T</a:t>
            </a:r>
            <a:r>
              <a:rPr lang="en-US" sz="2980">
                <a:solidFill>
                  <a:srgbClr val="FFFFFF"/>
                </a:solidFill>
                <a:latin typeface="Times New Roman"/>
                <a:ea typeface="Times New Roman"/>
                <a:cs typeface="Times New Roman"/>
                <a:sym typeface="Times New Roman"/>
              </a:rPr>
              <a:t>hiết kế chương trình giảm giá linh hoạt để giữ chân nhóm thu nhập thấp.</a:t>
            </a:r>
          </a:p>
          <a:p>
            <a:pPr algn="l">
              <a:lnSpc>
                <a:spcPts val="4172"/>
              </a:lnSpc>
            </a:pPr>
          </a:p>
        </p:txBody>
      </p:sp>
      <p:sp>
        <p:nvSpPr>
          <p:cNvPr name="TextBox 10" id="10"/>
          <p:cNvSpPr txBox="true"/>
          <p:nvPr/>
        </p:nvSpPr>
        <p:spPr>
          <a:xfrm rot="0">
            <a:off x="0" y="6306684"/>
            <a:ext cx="9144000" cy="4032851"/>
          </a:xfrm>
          <a:prstGeom prst="rect">
            <a:avLst/>
          </a:prstGeom>
        </p:spPr>
        <p:txBody>
          <a:bodyPr anchor="t" rtlCol="false" tIns="0" lIns="0" bIns="0" rIns="0">
            <a:spAutoFit/>
          </a:bodyPr>
          <a:lstStyle/>
          <a:p>
            <a:pPr algn="l">
              <a:lnSpc>
                <a:spcPts val="3991"/>
              </a:lnSpc>
            </a:pPr>
            <a:r>
              <a:rPr lang="en-US" sz="2851">
                <a:solidFill>
                  <a:srgbClr val="FFFFFF"/>
                </a:solidFill>
                <a:latin typeface="Times New Roman"/>
                <a:ea typeface="Times New Roman"/>
                <a:cs typeface="Times New Roman"/>
                <a:sym typeface="Times New Roman"/>
              </a:rPr>
              <a:t>Kết luận:</a:t>
            </a:r>
          </a:p>
          <a:p>
            <a:pPr algn="l" marL="615608" indent="-307804" lvl="1">
              <a:lnSpc>
                <a:spcPts val="3991"/>
              </a:lnSpc>
              <a:buFont typeface="Arial"/>
              <a:buChar char="•"/>
            </a:pPr>
            <a:r>
              <a:rPr lang="en-US" sz="2851">
                <a:solidFill>
                  <a:srgbClr val="FFFFFF"/>
                </a:solidFill>
                <a:latin typeface="Times New Roman"/>
                <a:ea typeface="Times New Roman"/>
                <a:cs typeface="Times New Roman"/>
                <a:sym typeface="Times New Roman"/>
              </a:rPr>
              <a:t>Khác</a:t>
            </a:r>
            <a:r>
              <a:rPr lang="en-US" sz="2851">
                <a:solidFill>
                  <a:srgbClr val="FFFFFF"/>
                </a:solidFill>
                <a:latin typeface="Times New Roman"/>
                <a:ea typeface="Times New Roman"/>
                <a:cs typeface="Times New Roman"/>
                <a:sym typeface="Times New Roman"/>
              </a:rPr>
              <a:t>h hà</a:t>
            </a:r>
            <a:r>
              <a:rPr lang="en-US" sz="2851">
                <a:solidFill>
                  <a:srgbClr val="FFFFFF"/>
                </a:solidFill>
                <a:latin typeface="Times New Roman"/>
                <a:ea typeface="Times New Roman"/>
                <a:cs typeface="Times New Roman"/>
                <a:sym typeface="Times New Roman"/>
              </a:rPr>
              <a:t>ng thu nhập cao: ít quan tâm khuyến mãi, sẵn sàng trả giá gốc, thể hiện độ trung thành và ít nhạy cảm giá.</a:t>
            </a:r>
          </a:p>
          <a:p>
            <a:pPr algn="l" marL="615608" indent="-307804" lvl="1">
              <a:lnSpc>
                <a:spcPts val="3991"/>
              </a:lnSpc>
              <a:buFont typeface="Arial"/>
              <a:buChar char="•"/>
            </a:pPr>
            <a:r>
              <a:rPr lang="en-US" sz="2851">
                <a:solidFill>
                  <a:srgbClr val="FFFFFF"/>
                </a:solidFill>
                <a:latin typeface="Times New Roman"/>
                <a:ea typeface="Times New Roman"/>
                <a:cs typeface="Times New Roman"/>
                <a:sym typeface="Times New Roman"/>
              </a:rPr>
              <a:t>Khách hàng thu nhập thấp: ưa chuộng khuyến mãi để tiết kiệm → nên có chính sách ưu đãi phù hợp cho nhóm này.</a:t>
            </a:r>
          </a:p>
          <a:p>
            <a:pPr algn="l">
              <a:lnSpc>
                <a:spcPts val="3991"/>
              </a:lnSpc>
            </a:pPr>
          </a:p>
          <a:p>
            <a:pPr algn="l">
              <a:lnSpc>
                <a:spcPts val="3991"/>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7" id="7"/>
          <p:cNvSpPr txBox="true"/>
          <p:nvPr/>
        </p:nvSpPr>
        <p:spPr>
          <a:xfrm rot="0">
            <a:off x="0" y="2932343"/>
            <a:ext cx="18288000" cy="2482795"/>
          </a:xfrm>
          <a:prstGeom prst="rect">
            <a:avLst/>
          </a:prstGeom>
        </p:spPr>
        <p:txBody>
          <a:bodyPr anchor="t" rtlCol="false" tIns="0" lIns="0" bIns="0" rIns="0">
            <a:spAutoFit/>
          </a:bodyPr>
          <a:lstStyle/>
          <a:p>
            <a:pPr algn="l">
              <a:lnSpc>
                <a:spcPts val="4903"/>
              </a:lnSpc>
            </a:pPr>
            <a:r>
              <a:rPr lang="en-US" sz="3502">
                <a:solidFill>
                  <a:srgbClr val="FFFFFF"/>
                </a:solidFill>
                <a:latin typeface="Times New Roman"/>
                <a:ea typeface="Times New Roman"/>
                <a:cs typeface="Times New Roman"/>
                <a:sym typeface="Times New Roman"/>
              </a:rPr>
              <a:t> Câu hỏi:</a:t>
            </a:r>
          </a:p>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 Khách hàng có thu nhập cao thường mua hàng qua kênh nào nhiều nhất — website, cửa hàng, hay catalogue? </a:t>
            </a:r>
          </a:p>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Liệu thu nhập có ảnh hưởng đến sở thích kênh mua hàng hay không?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9786" y="2014415"/>
            <a:ext cx="8115300" cy="1410033"/>
          </a:xfrm>
          <a:custGeom>
            <a:avLst/>
            <a:gdLst/>
            <a:ahLst/>
            <a:cxnLst/>
            <a:rect r="r" b="b" t="t" l="l"/>
            <a:pathLst>
              <a:path h="1410033" w="8115300">
                <a:moveTo>
                  <a:pt x="0" y="0"/>
                </a:moveTo>
                <a:lnTo>
                  <a:pt x="8115300" y="0"/>
                </a:lnTo>
                <a:lnTo>
                  <a:pt x="8115300" y="1410034"/>
                </a:lnTo>
                <a:lnTo>
                  <a:pt x="0" y="1410034"/>
                </a:lnTo>
                <a:lnTo>
                  <a:pt x="0" y="0"/>
                </a:lnTo>
                <a:close/>
              </a:path>
            </a:pathLst>
          </a:custGeom>
          <a:blipFill>
            <a:blip r:embed="rId2"/>
            <a:stretch>
              <a:fillRect l="0" t="0" r="0" b="0"/>
            </a:stretch>
          </a:blipFill>
        </p:spPr>
      </p:sp>
      <p:sp>
        <p:nvSpPr>
          <p:cNvPr name="Freeform 3" id="3"/>
          <p:cNvSpPr/>
          <p:nvPr/>
        </p:nvSpPr>
        <p:spPr>
          <a:xfrm flipH="false" flipV="false" rot="-5400000">
            <a:off x="13044446" y="5162940"/>
            <a:ext cx="6978249" cy="1212471"/>
          </a:xfrm>
          <a:custGeom>
            <a:avLst/>
            <a:gdLst/>
            <a:ahLst/>
            <a:cxnLst/>
            <a:rect r="r" b="b" t="t" l="l"/>
            <a:pathLst>
              <a:path h="1212471" w="6978249">
                <a:moveTo>
                  <a:pt x="0" y="0"/>
                </a:moveTo>
                <a:lnTo>
                  <a:pt x="6978249" y="0"/>
                </a:lnTo>
                <a:lnTo>
                  <a:pt x="6978249" y="1212471"/>
                </a:lnTo>
                <a:lnTo>
                  <a:pt x="0" y="1212471"/>
                </a:lnTo>
                <a:lnTo>
                  <a:pt x="0" y="0"/>
                </a:lnTo>
                <a:close/>
              </a:path>
            </a:pathLst>
          </a:custGeom>
          <a:blipFill>
            <a:blip r:embed="rId2"/>
            <a:stretch>
              <a:fillRect l="0" t="0" r="0" b="0"/>
            </a:stretch>
          </a:blipFill>
        </p:spPr>
      </p:sp>
      <p:sp>
        <p:nvSpPr>
          <p:cNvPr name="Freeform 4" id="4"/>
          <p:cNvSpPr/>
          <p:nvPr/>
        </p:nvSpPr>
        <p:spPr>
          <a:xfrm flipH="false" flipV="false" rot="0">
            <a:off x="8735571" y="8263509"/>
            <a:ext cx="8115300" cy="1410033"/>
          </a:xfrm>
          <a:custGeom>
            <a:avLst/>
            <a:gdLst/>
            <a:ahLst/>
            <a:cxnLst/>
            <a:rect r="r" b="b" t="t" l="l"/>
            <a:pathLst>
              <a:path h="1410033" w="8115300">
                <a:moveTo>
                  <a:pt x="0" y="0"/>
                </a:moveTo>
                <a:lnTo>
                  <a:pt x="8115300" y="0"/>
                </a:lnTo>
                <a:lnTo>
                  <a:pt x="8115300" y="1410033"/>
                </a:lnTo>
                <a:lnTo>
                  <a:pt x="0" y="1410033"/>
                </a:lnTo>
                <a:lnTo>
                  <a:pt x="0" y="0"/>
                </a:lnTo>
                <a:close/>
              </a:path>
            </a:pathLst>
          </a:custGeom>
          <a:blipFill>
            <a:blip r:embed="rId2"/>
            <a:stretch>
              <a:fillRect l="0" t="0" r="0" b="0"/>
            </a:stretch>
          </a:blipFill>
        </p:spPr>
      </p:sp>
      <p:sp>
        <p:nvSpPr>
          <p:cNvPr name="Freeform 5" id="5"/>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alphaModFix amt="55000"/>
            </a:blip>
            <a:stretch>
              <a:fillRect l="-34269" t="0" r="-34269" b="0"/>
            </a:stretch>
          </a:blipFill>
        </p:spPr>
      </p:sp>
      <p:sp>
        <p:nvSpPr>
          <p:cNvPr name="Freeform 6" id="6"/>
          <p:cNvSpPr/>
          <p:nvPr/>
        </p:nvSpPr>
        <p:spPr>
          <a:xfrm flipH="false" flipV="false" rot="0">
            <a:off x="1028700" y="8263509"/>
            <a:ext cx="8115300" cy="1410033"/>
          </a:xfrm>
          <a:custGeom>
            <a:avLst/>
            <a:gdLst/>
            <a:ahLst/>
            <a:cxnLst/>
            <a:rect r="r" b="b" t="t" l="l"/>
            <a:pathLst>
              <a:path h="1410033" w="8115300">
                <a:moveTo>
                  <a:pt x="0" y="0"/>
                </a:moveTo>
                <a:lnTo>
                  <a:pt x="8115300" y="0"/>
                </a:lnTo>
                <a:lnTo>
                  <a:pt x="8115300" y="1410033"/>
                </a:lnTo>
                <a:lnTo>
                  <a:pt x="0" y="1410033"/>
                </a:lnTo>
                <a:lnTo>
                  <a:pt x="0" y="0"/>
                </a:lnTo>
                <a:close/>
              </a:path>
            </a:pathLst>
          </a:custGeom>
          <a:blipFill>
            <a:blip r:embed="rId2"/>
            <a:stretch>
              <a:fillRect l="0" t="0" r="0" b="0"/>
            </a:stretch>
          </a:blipFill>
        </p:spPr>
      </p:sp>
      <p:grpSp>
        <p:nvGrpSpPr>
          <p:cNvPr name="Group 7" id="7"/>
          <p:cNvGrpSpPr/>
          <p:nvPr/>
        </p:nvGrpSpPr>
        <p:grpSpPr>
          <a:xfrm rot="0">
            <a:off x="1437129" y="2280051"/>
            <a:ext cx="7706871" cy="6978249"/>
            <a:chOff x="0" y="0"/>
            <a:chExt cx="2029793" cy="1837893"/>
          </a:xfrm>
        </p:grpSpPr>
        <p:sp>
          <p:nvSpPr>
            <p:cNvPr name="Freeform 8" id="8"/>
            <p:cNvSpPr/>
            <p:nvPr/>
          </p:nvSpPr>
          <p:spPr>
            <a:xfrm flipH="false" flipV="false" rot="0">
              <a:off x="0" y="0"/>
              <a:ext cx="2029793" cy="1837893"/>
            </a:xfrm>
            <a:custGeom>
              <a:avLst/>
              <a:gdLst/>
              <a:ahLst/>
              <a:cxnLst/>
              <a:rect r="r" b="b" t="t" l="l"/>
              <a:pathLst>
                <a:path h="1837893" w="2029793">
                  <a:moveTo>
                    <a:pt x="0" y="0"/>
                  </a:moveTo>
                  <a:lnTo>
                    <a:pt x="2029793" y="0"/>
                  </a:lnTo>
                  <a:lnTo>
                    <a:pt x="2029793" y="1837893"/>
                  </a:lnTo>
                  <a:lnTo>
                    <a:pt x="0" y="1837893"/>
                  </a:lnTo>
                  <a:close/>
                </a:path>
              </a:pathLst>
            </a:custGeom>
            <a:solidFill>
              <a:srgbClr val="0054C5"/>
            </a:solidFill>
          </p:spPr>
        </p:sp>
        <p:sp>
          <p:nvSpPr>
            <p:cNvPr name="TextBox 9" id="9"/>
            <p:cNvSpPr txBox="true"/>
            <p:nvPr/>
          </p:nvSpPr>
          <p:spPr>
            <a:xfrm>
              <a:off x="0" y="-57150"/>
              <a:ext cx="2029793" cy="1895043"/>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9142950" y="2280051"/>
            <a:ext cx="7707921" cy="6978249"/>
            <a:chOff x="0" y="0"/>
            <a:chExt cx="2030070" cy="1837893"/>
          </a:xfrm>
        </p:grpSpPr>
        <p:sp>
          <p:nvSpPr>
            <p:cNvPr name="Freeform 11" id="11"/>
            <p:cNvSpPr/>
            <p:nvPr/>
          </p:nvSpPr>
          <p:spPr>
            <a:xfrm flipH="false" flipV="false" rot="0">
              <a:off x="0" y="0"/>
              <a:ext cx="2030070" cy="1837893"/>
            </a:xfrm>
            <a:custGeom>
              <a:avLst/>
              <a:gdLst/>
              <a:ahLst/>
              <a:cxnLst/>
              <a:rect r="r" b="b" t="t" l="l"/>
              <a:pathLst>
                <a:path h="1837893" w="2030070">
                  <a:moveTo>
                    <a:pt x="0" y="0"/>
                  </a:moveTo>
                  <a:lnTo>
                    <a:pt x="2030070" y="0"/>
                  </a:lnTo>
                  <a:lnTo>
                    <a:pt x="2030070" y="1837893"/>
                  </a:lnTo>
                  <a:lnTo>
                    <a:pt x="0" y="1837893"/>
                  </a:lnTo>
                  <a:close/>
                </a:path>
              </a:pathLst>
            </a:custGeom>
            <a:solidFill>
              <a:srgbClr val="FFFFFF"/>
            </a:solidFill>
          </p:spPr>
        </p:sp>
        <p:sp>
          <p:nvSpPr>
            <p:cNvPr name="TextBox 12" id="12"/>
            <p:cNvSpPr txBox="true"/>
            <p:nvPr/>
          </p:nvSpPr>
          <p:spPr>
            <a:xfrm>
              <a:off x="0" y="-57150"/>
              <a:ext cx="2030070" cy="1895043"/>
            </a:xfrm>
            <a:prstGeom prst="rect">
              <a:avLst/>
            </a:prstGeom>
          </p:spPr>
          <p:txBody>
            <a:bodyPr anchor="ctr" rtlCol="false" tIns="50800" lIns="50800" bIns="50800" rIns="50800"/>
            <a:lstStyle/>
            <a:p>
              <a:pPr algn="just" marL="0" indent="0" lvl="1">
                <a:lnSpc>
                  <a:spcPts val="3359"/>
                </a:lnSpc>
                <a:spcBef>
                  <a:spcPct val="0"/>
                </a:spcBef>
              </a:pPr>
            </a:p>
          </p:txBody>
        </p:sp>
      </p:grpSp>
      <p:sp>
        <p:nvSpPr>
          <p:cNvPr name="TextBox 13" id="13"/>
          <p:cNvSpPr txBox="true"/>
          <p:nvPr/>
        </p:nvSpPr>
        <p:spPr>
          <a:xfrm rot="0">
            <a:off x="2067192" y="5041594"/>
            <a:ext cx="6446745" cy="1436114"/>
          </a:xfrm>
          <a:prstGeom prst="rect">
            <a:avLst/>
          </a:prstGeom>
        </p:spPr>
        <p:txBody>
          <a:bodyPr anchor="t" rtlCol="false" tIns="0" lIns="0" bIns="0" rIns="0">
            <a:spAutoFit/>
          </a:bodyPr>
          <a:lstStyle/>
          <a:p>
            <a:pPr algn="l">
              <a:lnSpc>
                <a:spcPts val="9437"/>
              </a:lnSpc>
            </a:pPr>
            <a:r>
              <a:rPr lang="en-US" sz="9344">
                <a:solidFill>
                  <a:srgbClr val="FFFFFF"/>
                </a:solidFill>
                <a:latin typeface="Impact"/>
                <a:ea typeface="Impact"/>
                <a:cs typeface="Impact"/>
                <a:sym typeface="Impact"/>
              </a:rPr>
              <a:t>INTRODUCTION</a:t>
            </a:r>
          </a:p>
        </p:txBody>
      </p:sp>
      <p:sp>
        <p:nvSpPr>
          <p:cNvPr name="TextBox 14" id="14"/>
          <p:cNvSpPr txBox="true"/>
          <p:nvPr/>
        </p:nvSpPr>
        <p:spPr>
          <a:xfrm rot="0">
            <a:off x="9142950" y="3107277"/>
            <a:ext cx="7706871" cy="17462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Times New Roman"/>
                <a:ea typeface="Times New Roman"/>
                <a:cs typeface="Times New Roman"/>
                <a:sym typeface="Times New Roman"/>
              </a:rPr>
              <a:t>Công ty triển kha</a:t>
            </a:r>
            <a:r>
              <a:rPr lang="en-US" sz="2499">
                <a:solidFill>
                  <a:srgbClr val="000000"/>
                </a:solidFill>
                <a:latin typeface="Times New Roman"/>
                <a:ea typeface="Times New Roman"/>
                <a:cs typeface="Times New Roman"/>
                <a:sym typeface="Times New Roman"/>
              </a:rPr>
              <a:t>i dự án “Customer Personality Analysis”.</a:t>
            </a:r>
          </a:p>
          <a:p>
            <a:pPr algn="just" marL="539749" indent="-269875" lvl="1">
              <a:lnSpc>
                <a:spcPts val="3499"/>
              </a:lnSpc>
              <a:buFont typeface="Arial"/>
              <a:buChar char="•"/>
            </a:pPr>
            <a:r>
              <a:rPr lang="en-US" sz="2499">
                <a:solidFill>
                  <a:srgbClr val="000000"/>
                </a:solidFill>
                <a:latin typeface="Times New Roman"/>
                <a:ea typeface="Times New Roman"/>
                <a:cs typeface="Times New Roman"/>
                <a:sym typeface="Times New Roman"/>
              </a:rPr>
              <a:t>Mục tiêu: Phân tích tính cách &amp; hành vi khách hàng để tối ưu chiến lược marketing.</a:t>
            </a:r>
          </a:p>
        </p:txBody>
      </p:sp>
      <p:sp>
        <p:nvSpPr>
          <p:cNvPr name="Freeform 15" id="15"/>
          <p:cNvSpPr/>
          <p:nvPr/>
        </p:nvSpPr>
        <p:spPr>
          <a:xfrm flipH="true" flipV="true" rot="0">
            <a:off x="7806505" y="3070733"/>
            <a:ext cx="707431" cy="707431"/>
          </a:xfrm>
          <a:custGeom>
            <a:avLst/>
            <a:gdLst/>
            <a:ahLst/>
            <a:cxnLst/>
            <a:rect r="r" b="b" t="t" l="l"/>
            <a:pathLst>
              <a:path h="707431" w="707431">
                <a:moveTo>
                  <a:pt x="707432" y="707431"/>
                </a:moveTo>
                <a:lnTo>
                  <a:pt x="0" y="707431"/>
                </a:lnTo>
                <a:lnTo>
                  <a:pt x="0" y="0"/>
                </a:lnTo>
                <a:lnTo>
                  <a:pt x="707432" y="0"/>
                </a:lnTo>
                <a:lnTo>
                  <a:pt x="707432" y="70743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9141900" y="2368594"/>
            <a:ext cx="7707921" cy="61595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Times New Roman"/>
                <a:ea typeface="Times New Roman"/>
                <a:cs typeface="Times New Roman"/>
                <a:sym typeface="Times New Roman"/>
              </a:rPr>
              <a:t>GIẢI PHÁP</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0" y="1298112"/>
            <a:ext cx="8577083" cy="3902573"/>
          </a:xfrm>
          <a:custGeom>
            <a:avLst/>
            <a:gdLst/>
            <a:ahLst/>
            <a:cxnLst/>
            <a:rect r="r" b="b" t="t" l="l"/>
            <a:pathLst>
              <a:path h="3902573" w="8577083">
                <a:moveTo>
                  <a:pt x="0" y="0"/>
                </a:moveTo>
                <a:lnTo>
                  <a:pt x="8577083" y="0"/>
                </a:lnTo>
                <a:lnTo>
                  <a:pt x="8577083" y="3902573"/>
                </a:lnTo>
                <a:lnTo>
                  <a:pt x="0" y="3902573"/>
                </a:lnTo>
                <a:lnTo>
                  <a:pt x="0" y="0"/>
                </a:lnTo>
                <a:close/>
              </a:path>
            </a:pathLst>
          </a:custGeom>
          <a:blipFill>
            <a:blip r:embed="rId4"/>
            <a:stretch>
              <a:fillRect l="0" t="0" r="0" b="0"/>
            </a:stretch>
          </a:blipFill>
        </p:spPr>
      </p:sp>
      <p:sp>
        <p:nvSpPr>
          <p:cNvPr name="Freeform 7" id="7"/>
          <p:cNvSpPr/>
          <p:nvPr/>
        </p:nvSpPr>
        <p:spPr>
          <a:xfrm flipH="false" flipV="false" rot="0">
            <a:off x="8577083" y="1298112"/>
            <a:ext cx="9710917" cy="4102862"/>
          </a:xfrm>
          <a:custGeom>
            <a:avLst/>
            <a:gdLst/>
            <a:ahLst/>
            <a:cxnLst/>
            <a:rect r="r" b="b" t="t" l="l"/>
            <a:pathLst>
              <a:path h="4102862" w="9710917">
                <a:moveTo>
                  <a:pt x="0" y="0"/>
                </a:moveTo>
                <a:lnTo>
                  <a:pt x="9710917" y="0"/>
                </a:lnTo>
                <a:lnTo>
                  <a:pt x="9710917" y="4102862"/>
                </a:lnTo>
                <a:lnTo>
                  <a:pt x="0" y="4102862"/>
                </a:lnTo>
                <a:lnTo>
                  <a:pt x="0" y="0"/>
                </a:lnTo>
                <a:close/>
              </a:path>
            </a:pathLst>
          </a:custGeom>
          <a:blipFill>
            <a:blip r:embed="rId5"/>
            <a:stretch>
              <a:fillRect l="0" t="0" r="0" b="0"/>
            </a:stretch>
          </a:blipFill>
        </p:spPr>
      </p:sp>
      <p:sp>
        <p:nvSpPr>
          <p:cNvPr name="Freeform 8" id="8"/>
          <p:cNvSpPr/>
          <p:nvPr/>
        </p:nvSpPr>
        <p:spPr>
          <a:xfrm flipH="false" flipV="false" rot="0">
            <a:off x="142163" y="5400974"/>
            <a:ext cx="10467411" cy="4788841"/>
          </a:xfrm>
          <a:custGeom>
            <a:avLst/>
            <a:gdLst/>
            <a:ahLst/>
            <a:cxnLst/>
            <a:rect r="r" b="b" t="t" l="l"/>
            <a:pathLst>
              <a:path h="4788841" w="10467411">
                <a:moveTo>
                  <a:pt x="0" y="0"/>
                </a:moveTo>
                <a:lnTo>
                  <a:pt x="10467411" y="0"/>
                </a:lnTo>
                <a:lnTo>
                  <a:pt x="10467411" y="4788841"/>
                </a:lnTo>
                <a:lnTo>
                  <a:pt x="0" y="4788841"/>
                </a:lnTo>
                <a:lnTo>
                  <a:pt x="0" y="0"/>
                </a:lnTo>
                <a:close/>
              </a:path>
            </a:pathLst>
          </a:custGeom>
          <a:blipFill>
            <a:blip r:embed="rId6"/>
            <a:stretch>
              <a:fillRect l="0" t="0" r="0" b="0"/>
            </a:stretch>
          </a:blipFill>
        </p:spPr>
      </p:sp>
      <p:sp>
        <p:nvSpPr>
          <p:cNvPr name="TextBox 9" id="9"/>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7" id="7"/>
          <p:cNvSpPr txBox="true"/>
          <p:nvPr/>
        </p:nvSpPr>
        <p:spPr>
          <a:xfrm rot="0">
            <a:off x="0" y="1735738"/>
            <a:ext cx="18288000" cy="6443969"/>
          </a:xfrm>
          <a:prstGeom prst="rect">
            <a:avLst/>
          </a:prstGeom>
        </p:spPr>
        <p:txBody>
          <a:bodyPr anchor="t" rtlCol="false" tIns="0" lIns="0" bIns="0" rIns="0">
            <a:spAutoFit/>
          </a:bodyPr>
          <a:lstStyle/>
          <a:p>
            <a:pPr algn="l" marL="604617" indent="-302308" lvl="1">
              <a:lnSpc>
                <a:spcPts val="3920"/>
              </a:lnSpc>
              <a:buFont typeface="Arial"/>
              <a:buChar char="•"/>
            </a:pPr>
            <a:r>
              <a:rPr lang="en-US" sz="2800">
                <a:solidFill>
                  <a:srgbClr val="FFFFFF"/>
                </a:solidFill>
                <a:latin typeface="Times New Roman"/>
                <a:ea typeface="Times New Roman"/>
                <a:cs typeface="Times New Roman"/>
                <a:sym typeface="Times New Roman"/>
              </a:rPr>
              <a:t>NHẬN XÉT:</a:t>
            </a:r>
          </a:p>
          <a:p>
            <a:pPr algn="l" marL="1209233" indent="-403078" lvl="2">
              <a:lnSpc>
                <a:spcPts val="3920"/>
              </a:lnSpc>
              <a:buFont typeface="Arial"/>
              <a:buChar char="⚬"/>
            </a:pPr>
            <a:r>
              <a:rPr lang="en-US" sz="2800">
                <a:solidFill>
                  <a:srgbClr val="FFFFFF"/>
                </a:solidFill>
                <a:latin typeface="Times New Roman"/>
                <a:ea typeface="Times New Roman"/>
                <a:cs typeface="Times New Roman"/>
                <a:sym typeface="Times New Roman"/>
              </a:rPr>
              <a:t>KHÁCH HÀNG THU NHẬP CAO (&gt;100.000) CÓ XU HƯỚNG MUA QUA CATALOG HOẶC WEBSITE → ƯA CHUỘNG SỰ TIỆN LỢI &amp; THƯƠNG HIỆU QUEN THUỘC.</a:t>
            </a:r>
          </a:p>
          <a:p>
            <a:pPr algn="l" marL="1209233" indent="-403078" lvl="2">
              <a:lnSpc>
                <a:spcPts val="3920"/>
              </a:lnSpc>
              <a:buFont typeface="Arial"/>
              <a:buChar char="⚬"/>
            </a:pPr>
            <a:r>
              <a:rPr lang="en-US" sz="2800">
                <a:solidFill>
                  <a:srgbClr val="FFFFFF"/>
                </a:solidFill>
                <a:latin typeface="Times New Roman"/>
                <a:ea typeface="Times New Roman"/>
                <a:cs typeface="Times New Roman"/>
                <a:sym typeface="Times New Roman"/>
              </a:rPr>
              <a:t>KHÁCH HÀNG THU NHẬP TRUNG BÌNH – THẤP (&lt;100.000) CHỦ YẾU MUA TRỰC TIẾP TẠI CỬA HÀNG, CÓ THỂ DO MUỐN XEM SẢN PHẨM THỰC TẾ HOẶC ÍT TIẾP CẬN KÊNH ONLINE.</a:t>
            </a:r>
          </a:p>
          <a:p>
            <a:pPr algn="l" marL="604617" indent="-302308" lvl="1">
              <a:lnSpc>
                <a:spcPts val="3920"/>
              </a:lnSpc>
              <a:buFont typeface="Arial"/>
              <a:buChar char="•"/>
            </a:pPr>
            <a:r>
              <a:rPr lang="en-US" sz="2800">
                <a:solidFill>
                  <a:srgbClr val="FFFFFF"/>
                </a:solidFill>
                <a:latin typeface="Times New Roman"/>
                <a:ea typeface="Times New Roman"/>
                <a:cs typeface="Times New Roman"/>
                <a:sym typeface="Times New Roman"/>
              </a:rPr>
              <a:t>KẾT LUẬN &amp; ĐỀ XUẤT CHIẾN LƯỢC:</a:t>
            </a:r>
          </a:p>
          <a:p>
            <a:pPr algn="l" marL="1209233" indent="-403078" lvl="2">
              <a:lnSpc>
                <a:spcPts val="3920"/>
              </a:lnSpc>
              <a:buFont typeface="Arial"/>
              <a:buChar char="⚬"/>
            </a:pPr>
            <a:r>
              <a:rPr lang="en-US" sz="2800">
                <a:solidFill>
                  <a:srgbClr val="FFFFFF"/>
                </a:solidFill>
                <a:latin typeface="Times New Roman"/>
                <a:ea typeface="Times New Roman"/>
                <a:cs typeface="Times New Roman"/>
                <a:sym typeface="Times New Roman"/>
              </a:rPr>
              <a:t>NHÓM THU NHẬP CAO:</a:t>
            </a:r>
          </a:p>
          <a:p>
            <a:pPr algn="l" marL="1813850" indent="-453462" lvl="3">
              <a:lnSpc>
                <a:spcPts val="3920"/>
              </a:lnSpc>
              <a:buFont typeface="Arial"/>
              <a:buChar char="￭"/>
            </a:pPr>
            <a:r>
              <a:rPr lang="en-US" sz="2800">
                <a:solidFill>
                  <a:srgbClr val="FFFFFF"/>
                </a:solidFill>
                <a:latin typeface="Times New Roman"/>
                <a:ea typeface="Times New Roman"/>
                <a:cs typeface="Times New Roman"/>
                <a:sym typeface="Times New Roman"/>
              </a:rPr>
              <a:t>PHÁT TRIỂN KÊNH ONLINE &amp; CATALOG CAO CẤP,</a:t>
            </a:r>
          </a:p>
          <a:p>
            <a:pPr algn="l" marL="1813850" indent="-453462" lvl="3">
              <a:lnSpc>
                <a:spcPts val="3920"/>
              </a:lnSpc>
              <a:buFont typeface="Arial"/>
              <a:buChar char="￭"/>
            </a:pPr>
            <a:r>
              <a:rPr lang="en-US" sz="2800">
                <a:solidFill>
                  <a:srgbClr val="FFFFFF"/>
                </a:solidFill>
                <a:latin typeface="Times New Roman"/>
                <a:ea typeface="Times New Roman"/>
                <a:cs typeface="Times New Roman"/>
                <a:sym typeface="Times New Roman"/>
              </a:rPr>
              <a:t>CUNG CẤP ƯU ĐÃI CÁ NHÂN HÓA &amp; TRẢI NGHIỆM TIỆN LỢI.</a:t>
            </a:r>
          </a:p>
          <a:p>
            <a:pPr algn="l" marL="1209233" indent="-403078" lvl="2">
              <a:lnSpc>
                <a:spcPts val="3920"/>
              </a:lnSpc>
              <a:buFont typeface="Arial"/>
              <a:buChar char="⚬"/>
            </a:pPr>
            <a:r>
              <a:rPr lang="en-US" sz="2800">
                <a:solidFill>
                  <a:srgbClr val="FFFFFF"/>
                </a:solidFill>
                <a:latin typeface="Times New Roman"/>
                <a:ea typeface="Times New Roman"/>
                <a:cs typeface="Times New Roman"/>
                <a:sym typeface="Times New Roman"/>
              </a:rPr>
              <a:t>NHÓM THU NHẬP TRUNG BÌNH – THẤP:</a:t>
            </a:r>
          </a:p>
          <a:p>
            <a:pPr algn="l" marL="1813850" indent="-453462" lvl="3">
              <a:lnSpc>
                <a:spcPts val="3920"/>
              </a:lnSpc>
              <a:buFont typeface="Arial"/>
              <a:buChar char="￭"/>
            </a:pPr>
            <a:r>
              <a:rPr lang="en-US" sz="2800">
                <a:solidFill>
                  <a:srgbClr val="FFFFFF"/>
                </a:solidFill>
                <a:latin typeface="Times New Roman"/>
                <a:ea typeface="Times New Roman"/>
                <a:cs typeface="Times New Roman"/>
                <a:sym typeface="Times New Roman"/>
              </a:rPr>
              <a:t>NÂNG CAO TRẢI NGHIỆM TẠI CỬA HÀNG,</a:t>
            </a:r>
          </a:p>
          <a:p>
            <a:pPr algn="l" marL="1813850" indent="-453462" lvl="3">
              <a:lnSpc>
                <a:spcPts val="3920"/>
              </a:lnSpc>
              <a:buFont typeface="Arial"/>
              <a:buChar char="￭"/>
            </a:pPr>
            <a:r>
              <a:rPr lang="en-US" sz="2800">
                <a:solidFill>
                  <a:srgbClr val="FFFFFF"/>
                </a:solidFill>
                <a:latin typeface="Times New Roman"/>
                <a:ea typeface="Times New Roman"/>
                <a:cs typeface="Times New Roman"/>
                <a:sym typeface="Times New Roman"/>
              </a:rPr>
              <a:t>KHUYẾN KHÍCH CHUYỂN DẦN SANG ONLINE BẰNG CHƯƠNG TRÌNH GIẢM GIÁ &amp; HỖ TRỢ MUA SẮM.</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7" id="7"/>
          <p:cNvSpPr txBox="true"/>
          <p:nvPr/>
        </p:nvSpPr>
        <p:spPr>
          <a:xfrm rot="0">
            <a:off x="0" y="2932343"/>
            <a:ext cx="18288000" cy="625420"/>
          </a:xfrm>
          <a:prstGeom prst="rect">
            <a:avLst/>
          </a:prstGeom>
        </p:spPr>
        <p:txBody>
          <a:bodyPr anchor="t" rtlCol="false" tIns="0" lIns="0" bIns="0" rIns="0">
            <a:spAutoFit/>
          </a:bodyPr>
          <a:lstStyle/>
          <a:p>
            <a:pPr algn="ctr">
              <a:lnSpc>
                <a:spcPts val="4903"/>
              </a:lnSpc>
            </a:pPr>
            <a:r>
              <a:rPr lang="en-US" sz="3502">
                <a:solidFill>
                  <a:srgbClr val="FFFFFF"/>
                </a:solidFill>
                <a:latin typeface="Times New Roman"/>
                <a:ea typeface="Times New Roman"/>
                <a:cs typeface="Times New Roman"/>
                <a:sym typeface="Times New Roman"/>
              </a:rPr>
              <a:t> Câu hỏi:Khách hàng có thu nhập cao có thường mua rượu, thịt hay không?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Freeform 6" id="6"/>
          <p:cNvSpPr/>
          <p:nvPr/>
        </p:nvSpPr>
        <p:spPr>
          <a:xfrm flipH="false" flipV="false" rot="0">
            <a:off x="-200355" y="1298112"/>
            <a:ext cx="8747263" cy="3914400"/>
          </a:xfrm>
          <a:custGeom>
            <a:avLst/>
            <a:gdLst/>
            <a:ahLst/>
            <a:cxnLst/>
            <a:rect r="r" b="b" t="t" l="l"/>
            <a:pathLst>
              <a:path h="3914400" w="8747263">
                <a:moveTo>
                  <a:pt x="0" y="0"/>
                </a:moveTo>
                <a:lnTo>
                  <a:pt x="8747264" y="0"/>
                </a:lnTo>
                <a:lnTo>
                  <a:pt x="8747264" y="3914400"/>
                </a:lnTo>
                <a:lnTo>
                  <a:pt x="0" y="3914400"/>
                </a:lnTo>
                <a:lnTo>
                  <a:pt x="0" y="0"/>
                </a:lnTo>
                <a:close/>
              </a:path>
            </a:pathLst>
          </a:custGeom>
          <a:blipFill>
            <a:blip r:embed="rId4"/>
            <a:stretch>
              <a:fillRect l="0" t="0" r="0" b="0"/>
            </a:stretch>
          </a:blipFill>
        </p:spPr>
      </p:sp>
      <p:sp>
        <p:nvSpPr>
          <p:cNvPr name="Freeform 7" id="7"/>
          <p:cNvSpPr/>
          <p:nvPr/>
        </p:nvSpPr>
        <p:spPr>
          <a:xfrm flipH="false" flipV="false" rot="0">
            <a:off x="9303682" y="1298112"/>
            <a:ext cx="8984318" cy="3953100"/>
          </a:xfrm>
          <a:custGeom>
            <a:avLst/>
            <a:gdLst/>
            <a:ahLst/>
            <a:cxnLst/>
            <a:rect r="r" b="b" t="t" l="l"/>
            <a:pathLst>
              <a:path h="3953100" w="8984318">
                <a:moveTo>
                  <a:pt x="0" y="0"/>
                </a:moveTo>
                <a:lnTo>
                  <a:pt x="8984318" y="0"/>
                </a:lnTo>
                <a:lnTo>
                  <a:pt x="8984318" y="3953100"/>
                </a:lnTo>
                <a:lnTo>
                  <a:pt x="0" y="3953100"/>
                </a:lnTo>
                <a:lnTo>
                  <a:pt x="0" y="0"/>
                </a:lnTo>
                <a:close/>
              </a:path>
            </a:pathLst>
          </a:custGeom>
          <a:blipFill>
            <a:blip r:embed="rId5"/>
            <a:stretch>
              <a:fillRect l="0" t="0" r="0" b="0"/>
            </a:stretch>
          </a:blipFill>
        </p:spPr>
      </p:sp>
      <p:sp>
        <p:nvSpPr>
          <p:cNvPr name="TextBox 8" id="8"/>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9" id="9"/>
          <p:cNvSpPr txBox="true"/>
          <p:nvPr/>
        </p:nvSpPr>
        <p:spPr>
          <a:xfrm rot="0">
            <a:off x="0" y="5194062"/>
            <a:ext cx="18288000" cy="5025390"/>
          </a:xfrm>
          <a:prstGeom prst="rect">
            <a:avLst/>
          </a:prstGeom>
        </p:spPr>
        <p:txBody>
          <a:bodyPr anchor="t" rtlCol="false" tIns="0" lIns="0" bIns="0" rIns="0">
            <a:spAutoFit/>
          </a:bodyPr>
          <a:lstStyle/>
          <a:p>
            <a:pPr algn="l">
              <a:lnSpc>
                <a:spcPts val="3359"/>
              </a:lnSpc>
            </a:pPr>
            <a:r>
              <a:rPr lang="en-US" sz="2399">
                <a:solidFill>
                  <a:srgbClr val="FFFFFF"/>
                </a:solidFill>
                <a:latin typeface="Times New Roman"/>
                <a:ea typeface="Times New Roman"/>
                <a:cs typeface="Times New Roman"/>
                <a:sym typeface="Times New Roman"/>
              </a:rPr>
              <a:t>Nhận xét:</a:t>
            </a:r>
          </a:p>
          <a:p>
            <a:pPr algn="l" marL="518157" indent="-259078" lvl="1">
              <a:lnSpc>
                <a:spcPts val="3359"/>
              </a:lnSpc>
              <a:buFont typeface="Arial"/>
              <a:buChar char="•"/>
            </a:pPr>
            <a:r>
              <a:rPr lang="en-US" sz="2399">
                <a:solidFill>
                  <a:srgbClr val="FFFFFF"/>
                </a:solidFill>
                <a:latin typeface="Times New Roman"/>
                <a:ea typeface="Times New Roman"/>
                <a:cs typeface="Times New Roman"/>
                <a:sym typeface="Times New Roman"/>
              </a:rPr>
              <a:t>Chi tiêu cho rượu (MntWines):</a:t>
            </a:r>
          </a:p>
          <a:p>
            <a:pPr algn="l" marL="1036314" indent="-345438" lvl="2">
              <a:lnSpc>
                <a:spcPts val="3359"/>
              </a:lnSpc>
              <a:buFont typeface="Arial"/>
              <a:buChar char="⚬"/>
            </a:pPr>
            <a:r>
              <a:rPr lang="en-US" sz="2399">
                <a:solidFill>
                  <a:srgbClr val="FFFFFF"/>
                </a:solidFill>
                <a:latin typeface="Times New Roman"/>
                <a:ea typeface="Times New Roman"/>
                <a:cs typeface="Times New Roman"/>
                <a:sym typeface="Times New Roman"/>
              </a:rPr>
              <a:t> Nhóm khách hàng có thu nhập ≥ 90.000 chi tiêu mạnh cho rượu.</a:t>
            </a:r>
          </a:p>
          <a:p>
            <a:pPr algn="l" marL="518157" indent="-259078" lvl="1">
              <a:lnSpc>
                <a:spcPts val="3359"/>
              </a:lnSpc>
              <a:buFont typeface="Arial"/>
              <a:buChar char="•"/>
            </a:pPr>
            <a:r>
              <a:rPr lang="en-US" sz="2399">
                <a:solidFill>
                  <a:srgbClr val="FFFFFF"/>
                </a:solidFill>
                <a:latin typeface="Times New Roman"/>
                <a:ea typeface="Times New Roman"/>
                <a:cs typeface="Times New Roman"/>
                <a:sym typeface="Times New Roman"/>
              </a:rPr>
              <a:t>Chi tiêu cho thịt (MntMeatProducts):</a:t>
            </a:r>
          </a:p>
          <a:p>
            <a:pPr algn="l" marL="1036314" indent="-345438" lvl="2">
              <a:lnSpc>
                <a:spcPts val="3359"/>
              </a:lnSpc>
              <a:buFont typeface="Arial"/>
              <a:buChar char="⚬"/>
            </a:pPr>
            <a:r>
              <a:rPr lang="en-US" sz="2399">
                <a:solidFill>
                  <a:srgbClr val="FFFFFF"/>
                </a:solidFill>
                <a:latin typeface="Times New Roman"/>
                <a:ea typeface="Times New Roman"/>
                <a:cs typeface="Times New Roman"/>
                <a:sym typeface="Times New Roman"/>
              </a:rPr>
              <a:t> Xuất hiện 2 tập khách hàng đặc biệt có thu nhập ~160.000, vượt trội so với phần còn lại → mối liên hệ rõ ràng giữa thu nhập và chi tiêu cao cấp.</a:t>
            </a:r>
          </a:p>
          <a:p>
            <a:pPr algn="l">
              <a:lnSpc>
                <a:spcPts val="3359"/>
              </a:lnSpc>
            </a:pPr>
            <a:r>
              <a:rPr lang="en-US" sz="2399">
                <a:solidFill>
                  <a:srgbClr val="FFFFFF"/>
                </a:solidFill>
                <a:latin typeface="Times New Roman"/>
                <a:ea typeface="Times New Roman"/>
                <a:cs typeface="Times New Roman"/>
                <a:sym typeface="Times New Roman"/>
              </a:rPr>
              <a:t>Kết luận &amp; Đề xuất:</a:t>
            </a:r>
          </a:p>
          <a:p>
            <a:pPr algn="l" marL="518157" indent="-259078" lvl="1">
              <a:lnSpc>
                <a:spcPts val="3359"/>
              </a:lnSpc>
              <a:buFont typeface="Arial"/>
              <a:buChar char="•"/>
            </a:pPr>
            <a:r>
              <a:rPr lang="en-US" sz="2399">
                <a:solidFill>
                  <a:srgbClr val="FFFFFF"/>
                </a:solidFill>
                <a:latin typeface="Times New Roman"/>
                <a:ea typeface="Times New Roman"/>
                <a:cs typeface="Times New Roman"/>
                <a:sym typeface="Times New Roman"/>
              </a:rPr>
              <a:t>Khách hàng thu nhập cao (≥ 90.000) là nhóm chi tiêu lớn nhất cho rượu và thịt – sản phẩm cao cấp.</a:t>
            </a:r>
          </a:p>
          <a:p>
            <a:pPr algn="l" marL="518157" indent="-259078" lvl="1">
              <a:lnSpc>
                <a:spcPts val="3359"/>
              </a:lnSpc>
              <a:buFont typeface="Arial"/>
              <a:buChar char="•"/>
            </a:pPr>
            <a:r>
              <a:rPr lang="en-US" sz="2399">
                <a:solidFill>
                  <a:srgbClr val="FFFFFF"/>
                </a:solidFill>
                <a:latin typeface="Times New Roman"/>
                <a:ea typeface="Times New Roman"/>
                <a:cs typeface="Times New Roman"/>
                <a:sym typeface="Times New Roman"/>
              </a:rPr>
              <a:t>Chiến lược đề xuất:</a:t>
            </a:r>
          </a:p>
          <a:p>
            <a:pPr algn="l" marL="1036314" indent="-345438" lvl="2">
              <a:lnSpc>
                <a:spcPts val="3359"/>
              </a:lnSpc>
              <a:buFont typeface="Arial"/>
              <a:buChar char="⚬"/>
            </a:pPr>
            <a:r>
              <a:rPr lang="en-US" sz="2399">
                <a:solidFill>
                  <a:srgbClr val="FFFFFF"/>
                </a:solidFill>
                <a:latin typeface="Times New Roman"/>
                <a:ea typeface="Times New Roman"/>
                <a:cs typeface="Times New Roman"/>
                <a:sym typeface="Times New Roman"/>
              </a:rPr>
              <a:t>Tập trung quảng bá và phát triển sản phẩm cao cấp (rượu, thịt).</a:t>
            </a:r>
          </a:p>
          <a:p>
            <a:pPr algn="l" marL="1036314" indent="-345438" lvl="2">
              <a:lnSpc>
                <a:spcPts val="3359"/>
              </a:lnSpc>
              <a:buFont typeface="Arial"/>
              <a:buChar char="⚬"/>
            </a:pPr>
            <a:r>
              <a:rPr lang="en-US" sz="2399">
                <a:solidFill>
                  <a:srgbClr val="FFFFFF"/>
                </a:solidFill>
                <a:latin typeface="Times New Roman"/>
                <a:ea typeface="Times New Roman"/>
                <a:cs typeface="Times New Roman"/>
                <a:sym typeface="Times New Roman"/>
              </a:rPr>
              <a:t>Cung cấp ưu đãi thành viên, quà tặng hoặc chương trình khách hàng thân thiết để tăng gắn kết và doanh thu.</a:t>
            </a:r>
          </a:p>
          <a:p>
            <a:pPr algn="l">
              <a:lnSpc>
                <a:spcPts val="335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AUTOVIZ</a:t>
            </a:r>
          </a:p>
          <a:p>
            <a:pPr algn="ctr">
              <a:lnSpc>
                <a:spcPts val="4900"/>
              </a:lnSpc>
              <a:spcBef>
                <a:spcPct val="0"/>
              </a:spcBef>
            </a:pPr>
          </a:p>
        </p:txBody>
      </p:sp>
      <p:sp>
        <p:nvSpPr>
          <p:cNvPr name="TextBox 7" id="7"/>
          <p:cNvSpPr txBox="true"/>
          <p:nvPr/>
        </p:nvSpPr>
        <p:spPr>
          <a:xfrm rot="0">
            <a:off x="0" y="1944707"/>
            <a:ext cx="18288000" cy="1600145"/>
          </a:xfrm>
          <a:prstGeom prst="rect">
            <a:avLst/>
          </a:prstGeom>
        </p:spPr>
        <p:txBody>
          <a:bodyPr anchor="t" rtlCol="false" tIns="0" lIns="0" bIns="0" rIns="0">
            <a:spAutoFit/>
          </a:bodyPr>
          <a:lstStyle/>
          <a:p>
            <a:pPr algn="ctr">
              <a:lnSpc>
                <a:spcPts val="6303"/>
              </a:lnSpc>
            </a:pPr>
            <a:r>
              <a:rPr lang="en-US" sz="4502">
                <a:solidFill>
                  <a:srgbClr val="FFFFFF"/>
                </a:solidFill>
                <a:latin typeface="Times New Roman"/>
                <a:ea typeface="Times New Roman"/>
                <a:cs typeface="Times New Roman"/>
                <a:sym typeface="Times New Roman"/>
              </a:rPr>
              <a:t>Tổng kết về công cụ AutoViz</a:t>
            </a:r>
          </a:p>
          <a:p>
            <a:pPr algn="ctr">
              <a:lnSpc>
                <a:spcPts val="6303"/>
              </a:lnSpc>
            </a:pPr>
          </a:p>
        </p:txBody>
      </p:sp>
      <p:sp>
        <p:nvSpPr>
          <p:cNvPr name="TextBox 8" id="8"/>
          <p:cNvSpPr txBox="true"/>
          <p:nvPr/>
        </p:nvSpPr>
        <p:spPr>
          <a:xfrm rot="0">
            <a:off x="0" y="3018215"/>
            <a:ext cx="18288000" cy="4959295"/>
          </a:xfrm>
          <a:prstGeom prst="rect">
            <a:avLst/>
          </a:prstGeom>
        </p:spPr>
        <p:txBody>
          <a:bodyPr anchor="t" rtlCol="false" tIns="0" lIns="0" bIns="0" rIns="0">
            <a:spAutoFit/>
          </a:bodyPr>
          <a:lstStyle/>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AutoViz cho phép trực quan hóa mối quan hệ giữa thu nhập, chi tiêu, và hành vi mua hàng.</a:t>
            </a:r>
          </a:p>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Kết quả:</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Kết quả chỉ ra rằng người có lương trung bình - cao sẽ dành nhiều chi phí hơn cho việc mua sắm, mua hà</a:t>
            </a:r>
            <a:r>
              <a:rPr lang="en-US" sz="3502">
                <a:solidFill>
                  <a:srgbClr val="FFFFFF"/>
                </a:solidFill>
                <a:latin typeface="Times New Roman"/>
                <a:ea typeface="Times New Roman"/>
                <a:cs typeface="Times New Roman"/>
                <a:sym typeface="Times New Roman"/>
              </a:rPr>
              <a:t>ng khi cần mà không đợi đến lúc khuyến mãi, thích mua qua website và catalog hơn. Sẽ chi nhiều tiền hơn cho rượu, thịt.</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Ngược lại, nhóm người có mức lương thấp sẽ tiết kiệm hơn trong việc mua sắm, thích đến cửa hàng để mua, thích mua hàng được giảm giá</a:t>
            </a:r>
          </a:p>
          <a:p>
            <a:pPr algn="l">
              <a:lnSpc>
                <a:spcPts val="4903"/>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625546"/>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Times New Roman"/>
                <a:ea typeface="Times New Roman"/>
                <a:cs typeface="Times New Roman"/>
                <a:sym typeface="Times New Roman"/>
              </a:rPr>
              <a:t>KẾT LUẬN</a:t>
            </a:r>
          </a:p>
        </p:txBody>
      </p:sp>
      <p:sp>
        <p:nvSpPr>
          <p:cNvPr name="TextBox 7" id="7"/>
          <p:cNvSpPr txBox="true"/>
          <p:nvPr/>
        </p:nvSpPr>
        <p:spPr>
          <a:xfrm rot="0">
            <a:off x="0" y="1584695"/>
            <a:ext cx="18288000" cy="3101920"/>
          </a:xfrm>
          <a:prstGeom prst="rect">
            <a:avLst/>
          </a:prstGeom>
        </p:spPr>
        <p:txBody>
          <a:bodyPr anchor="t" rtlCol="false" tIns="0" lIns="0" bIns="0" rIns="0">
            <a:spAutoFit/>
          </a:bodyPr>
          <a:lstStyle/>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Hành vi mua sắm được quyết định chủ yếu bởi hai yếu tố cốt lõi: Thu nhập (Income) và Cấu trúc gia đình (có con cái hay không). Các yếu tố khác như học vấn, tuổi tác thường chỉ là hệ quả hoặc yếu tố phụ trợ cho hai trục chính này.</a:t>
            </a:r>
          </a:p>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Dưới đây là hai tập khách hàng đối lập và rõ nét nhất:</a:t>
            </a:r>
          </a:p>
          <a:p>
            <a:pPr algn="l">
              <a:lnSpc>
                <a:spcPts val="4903"/>
              </a:lnSpc>
            </a:pP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625546"/>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Times New Roman"/>
                <a:ea typeface="Times New Roman"/>
                <a:cs typeface="Times New Roman"/>
                <a:sym typeface="Times New Roman"/>
              </a:rPr>
              <a:t>KẾT LUẬN</a:t>
            </a:r>
          </a:p>
        </p:txBody>
      </p:sp>
      <p:sp>
        <p:nvSpPr>
          <p:cNvPr name="TextBox 7" id="7"/>
          <p:cNvSpPr txBox="true"/>
          <p:nvPr/>
        </p:nvSpPr>
        <p:spPr>
          <a:xfrm rot="0">
            <a:off x="0" y="1584695"/>
            <a:ext cx="18288000" cy="8674045"/>
          </a:xfrm>
          <a:prstGeom prst="rect">
            <a:avLst/>
          </a:prstGeom>
        </p:spPr>
        <p:txBody>
          <a:bodyPr anchor="t" rtlCol="false" tIns="0" lIns="0" bIns="0" rIns="0">
            <a:spAutoFit/>
          </a:bodyPr>
          <a:lstStyle/>
          <a:p>
            <a:pPr algn="l">
              <a:lnSpc>
                <a:spcPts val="4903"/>
              </a:lnSpc>
            </a:pPr>
            <a:r>
              <a:rPr lang="en-US" sz="3502" b="true">
                <a:solidFill>
                  <a:srgbClr val="FFFFFF"/>
                </a:solidFill>
                <a:latin typeface="Times New Roman Bold"/>
                <a:ea typeface="Times New Roman Bold"/>
                <a:cs typeface="Times New Roman Bold"/>
                <a:sym typeface="Times New Roman Bold"/>
              </a:rPr>
              <a:t>Khách hàng Thượng lưu (High-Income Customer)</a:t>
            </a:r>
          </a:p>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 Hồ sơ chung:</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Thu nhập: ≥ 90.000 (một số &gt;150.000)</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Học vấn: Cao – Đại học, Thạc sĩ, Tiến sĩ</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Gia đình: Thường không có con nhỏ (Kidhome = 0)</a:t>
            </a:r>
          </a:p>
          <a:p>
            <a:pPr algn="l" marL="756122" indent="-378061" lvl="1">
              <a:lnSpc>
                <a:spcPts val="4903"/>
              </a:lnSpc>
              <a:buFont typeface="Arial"/>
              <a:buChar char="•"/>
            </a:pPr>
            <a:r>
              <a:rPr lang="en-US" sz="3502">
                <a:solidFill>
                  <a:srgbClr val="FFFFFF"/>
                </a:solidFill>
                <a:latin typeface="Times New Roman"/>
                <a:ea typeface="Times New Roman"/>
                <a:cs typeface="Times New Roman"/>
                <a:sym typeface="Times New Roman"/>
              </a:rPr>
              <a:t>🧠 Hành vi &amp; Tâm lý:</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Chi tiêu mạnh cho chất lượng &amp; trải nghiệm:</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 Ưa chuộng sản phẩm cao cấp như rượu vang, thịt và các mặt hàng giá trị cao khác.</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Ít nhạy cảm về giá:</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Không quan tâm khuyến mãi – sẵn sàng trả giá gốc cho dịch vụ xứng tầm.</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Thói quen mua sắm:</a:t>
            </a:r>
          </a:p>
          <a:p>
            <a:pPr algn="l" marL="1512243" indent="-504081" lvl="2">
              <a:lnSpc>
                <a:spcPts val="4903"/>
              </a:lnSpc>
              <a:buFont typeface="Arial"/>
              <a:buChar char="⚬"/>
            </a:pPr>
            <a:r>
              <a:rPr lang="en-US" sz="3502">
                <a:solidFill>
                  <a:srgbClr val="FFFFFF"/>
                </a:solidFill>
                <a:latin typeface="Times New Roman"/>
                <a:ea typeface="Times New Roman"/>
                <a:cs typeface="Times New Roman"/>
                <a:sym typeface="Times New Roman"/>
              </a:rPr>
              <a:t>Ưa kênh Catalog &amp; Website, nhưng ít truy cập web thường xuyên → mua hàng có chủ đích, không tìm kiếm ngẫu nhiên</a:t>
            </a:r>
          </a:p>
          <a:p>
            <a:pPr algn="l">
              <a:lnSpc>
                <a:spcPts val="4903"/>
              </a:lnSpc>
            </a:pP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625546"/>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Times New Roman"/>
                <a:ea typeface="Times New Roman"/>
                <a:cs typeface="Times New Roman"/>
                <a:sym typeface="Times New Roman"/>
              </a:rPr>
              <a:t>KẾT LUẬN</a:t>
            </a:r>
          </a:p>
        </p:txBody>
      </p:sp>
      <p:sp>
        <p:nvSpPr>
          <p:cNvPr name="TextBox 7" id="7"/>
          <p:cNvSpPr txBox="true"/>
          <p:nvPr/>
        </p:nvSpPr>
        <p:spPr>
          <a:xfrm rot="0">
            <a:off x="0" y="1613270"/>
            <a:ext cx="18288000" cy="7889819"/>
          </a:xfrm>
          <a:prstGeom prst="rect">
            <a:avLst/>
          </a:prstGeom>
        </p:spPr>
        <p:txBody>
          <a:bodyPr anchor="t" rtlCol="false" tIns="0" lIns="0" bIns="0" rIns="0">
            <a:spAutoFit/>
          </a:bodyPr>
          <a:lstStyle/>
          <a:p>
            <a:pPr algn="l">
              <a:lnSpc>
                <a:spcPts val="3503"/>
              </a:lnSpc>
            </a:pPr>
            <a:r>
              <a:rPr lang="en-US" sz="2502" b="true">
                <a:solidFill>
                  <a:srgbClr val="FFFFFF"/>
                </a:solidFill>
                <a:latin typeface="Times New Roman Bold"/>
                <a:ea typeface="Times New Roman Bold"/>
                <a:cs typeface="Times New Roman Bold"/>
                <a:sym typeface="Times New Roman Bold"/>
              </a:rPr>
              <a:t>Khách hàng Tiết kiệm (Budget-Conscious Customer)</a:t>
            </a:r>
          </a:p>
          <a:p>
            <a:pPr algn="l" marL="540227" indent="-270114" lvl="1">
              <a:lnSpc>
                <a:spcPts val="3503"/>
              </a:lnSpc>
              <a:buFont typeface="Arial"/>
              <a:buChar char="•"/>
            </a:pPr>
            <a:r>
              <a:rPr lang="en-US" sz="2502">
                <a:solidFill>
                  <a:srgbClr val="FFFFFF"/>
                </a:solidFill>
                <a:latin typeface="Times New Roman"/>
                <a:ea typeface="Times New Roman"/>
                <a:cs typeface="Times New Roman"/>
                <a:sym typeface="Times New Roman"/>
              </a:rPr>
              <a:t>💰 Hồ sơ chung:</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Thu nhập: Thấp – trung bình (đa số &lt; 10.000).</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Gia đình: Có con nhỏ hoặc con vị thành niên.</a:t>
            </a:r>
          </a:p>
          <a:p>
            <a:pPr algn="l" marL="540227" indent="-270114" lvl="1">
              <a:lnSpc>
                <a:spcPts val="3503"/>
              </a:lnSpc>
              <a:buFont typeface="Arial"/>
              <a:buChar char="•"/>
            </a:pPr>
            <a:r>
              <a:rPr lang="en-US" sz="2502">
                <a:solidFill>
                  <a:srgbClr val="FFFFFF"/>
                </a:solidFill>
                <a:latin typeface="Times New Roman"/>
                <a:ea typeface="Times New Roman"/>
                <a:cs typeface="Times New Roman"/>
                <a:sym typeface="Times New Roman"/>
              </a:rPr>
              <a:t>🧠 Hành vi &amp; Tâm lý:</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Rất nhạy cảm về giá:</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 Quyết định mua chịu ảnh hưởng lớn từ khuyến mãi và ưu đãi (NumDealsPurchases cao).</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Ưu tiên sản phẩm thiết yếu:</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 Tập trung chi tiêu cho nhu cầu cơ bản, hạn chế với sản phẩm xa xỉ như rượu vang.</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Kênh mua sắm chính:</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Mua trực tiếp tại cửa hàng để xem hàng &amp; so sánh giá.</a:t>
            </a:r>
          </a:p>
          <a:p>
            <a:pPr algn="l" marL="540227" indent="-270114" lvl="1">
              <a:lnSpc>
                <a:spcPts val="3503"/>
              </a:lnSpc>
              <a:buFont typeface="Arial"/>
              <a:buChar char="•"/>
            </a:pPr>
            <a:r>
              <a:rPr lang="en-US" sz="2502">
                <a:solidFill>
                  <a:srgbClr val="FFFFFF"/>
                </a:solidFill>
                <a:latin typeface="Times New Roman"/>
                <a:ea typeface="Times New Roman"/>
                <a:cs typeface="Times New Roman"/>
                <a:sym typeface="Times New Roman"/>
              </a:rPr>
              <a:t>📊 Các yếu </a:t>
            </a:r>
            <a:r>
              <a:rPr lang="en-US" sz="2502">
                <a:solidFill>
                  <a:srgbClr val="FFFFFF"/>
                </a:solidFill>
                <a:latin typeface="Times New Roman"/>
                <a:ea typeface="Times New Roman"/>
                <a:cs typeface="Times New Roman"/>
                <a:sym typeface="Times New Roman"/>
              </a:rPr>
              <a:t>tố ảnh hưởng:</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Tầ</a:t>
            </a:r>
            <a:r>
              <a:rPr lang="en-US" sz="2502">
                <a:solidFill>
                  <a:srgbClr val="FFFFFF"/>
                </a:solidFill>
                <a:latin typeface="Times New Roman"/>
                <a:ea typeface="Times New Roman"/>
                <a:cs typeface="Times New Roman"/>
                <a:sym typeface="Times New Roman"/>
              </a:rPr>
              <a:t>n suất mua gần đây (Recency):</a:t>
            </a:r>
          </a:p>
          <a:p>
            <a:pPr algn="l" marL="1620681" indent="-405170" lvl="3">
              <a:lnSpc>
                <a:spcPts val="3503"/>
              </a:lnSpc>
              <a:buFont typeface="Arial"/>
              <a:buChar char="￭"/>
            </a:pPr>
            <a:r>
              <a:rPr lang="en-US" sz="2502">
                <a:solidFill>
                  <a:srgbClr val="FFFFFF"/>
                </a:solidFill>
                <a:latin typeface="Times New Roman"/>
                <a:ea typeface="Times New Roman"/>
                <a:cs typeface="Times New Roman"/>
                <a:sym typeface="Times New Roman"/>
              </a:rPr>
              <a:t>Recency thấp → tương tác cao, dễ phản hồi chiến dịch.</a:t>
            </a:r>
          </a:p>
          <a:p>
            <a:pPr algn="l" marL="1620681" indent="-405170" lvl="3">
              <a:lnSpc>
                <a:spcPts val="3503"/>
              </a:lnSpc>
              <a:buFont typeface="Arial"/>
              <a:buChar char="￭"/>
            </a:pPr>
            <a:r>
              <a:rPr lang="en-US" sz="2502">
                <a:solidFill>
                  <a:srgbClr val="FFFFFF"/>
                </a:solidFill>
                <a:latin typeface="Times New Roman"/>
                <a:ea typeface="Times New Roman"/>
                <a:cs typeface="Times New Roman"/>
                <a:sym typeface="Times New Roman"/>
              </a:rPr>
              <a:t>Rec</a:t>
            </a:r>
            <a:r>
              <a:rPr lang="en-US" sz="2502">
                <a:solidFill>
                  <a:srgbClr val="FFFFFF"/>
                </a:solidFill>
                <a:latin typeface="Times New Roman"/>
                <a:ea typeface="Times New Roman"/>
                <a:cs typeface="Times New Roman"/>
                <a:sym typeface="Times New Roman"/>
              </a:rPr>
              <a:t>ency cao → nguy cơ rời bỏ.</a:t>
            </a:r>
          </a:p>
          <a:p>
            <a:pPr algn="l" marL="1080454" indent="-360151" lvl="2">
              <a:lnSpc>
                <a:spcPts val="3503"/>
              </a:lnSpc>
              <a:buFont typeface="Arial"/>
              <a:buChar char="⚬"/>
            </a:pPr>
            <a:r>
              <a:rPr lang="en-US" sz="2502">
                <a:solidFill>
                  <a:srgbClr val="FFFFFF"/>
                </a:solidFill>
                <a:latin typeface="Times New Roman"/>
                <a:ea typeface="Times New Roman"/>
                <a:cs typeface="Times New Roman"/>
                <a:sym typeface="Times New Roman"/>
              </a:rPr>
              <a:t>Ít ảnh hưởng:</a:t>
            </a:r>
          </a:p>
          <a:p>
            <a:pPr algn="l" marL="1620681" indent="-405170" lvl="3">
              <a:lnSpc>
                <a:spcPts val="3503"/>
              </a:lnSpc>
              <a:buFont typeface="Arial"/>
              <a:buChar char="￭"/>
            </a:pPr>
            <a:r>
              <a:rPr lang="en-US" sz="2502">
                <a:solidFill>
                  <a:srgbClr val="FFFFFF"/>
                </a:solidFill>
                <a:latin typeface="Times New Roman"/>
                <a:ea typeface="Times New Roman"/>
                <a:cs typeface="Times New Roman"/>
                <a:sym typeface="Times New Roman"/>
              </a:rPr>
              <a:t>Tình trạng hôn nhân &amp; Khiếu nại (Complain) → không đáng kể trong dự đoán hành vi.</a:t>
            </a:r>
          </a:p>
          <a:p>
            <a:pPr algn="l">
              <a:lnSpc>
                <a:spcPts val="3503"/>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298112"/>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166987" y="358699"/>
            <a:ext cx="11954027" cy="625546"/>
          </a:xfrm>
          <a:prstGeom prst="rect">
            <a:avLst/>
          </a:prstGeom>
        </p:spPr>
        <p:txBody>
          <a:bodyPr anchor="t" rtlCol="false" tIns="0" lIns="0" bIns="0" rIns="0">
            <a:spAutoFit/>
          </a:bodyPr>
          <a:lstStyle/>
          <a:p>
            <a:pPr algn="ctr">
              <a:lnSpc>
                <a:spcPts val="4900"/>
              </a:lnSpc>
              <a:spcBef>
                <a:spcPct val="0"/>
              </a:spcBef>
            </a:pPr>
            <a:r>
              <a:rPr lang="en-US" sz="3500">
                <a:solidFill>
                  <a:srgbClr val="FFFFFF"/>
                </a:solidFill>
                <a:latin typeface="Times New Roman"/>
                <a:ea typeface="Times New Roman"/>
                <a:cs typeface="Times New Roman"/>
                <a:sym typeface="Times New Roman"/>
              </a:rPr>
              <a:t>KẾT LUẬN</a:t>
            </a:r>
          </a:p>
        </p:txBody>
      </p:sp>
      <p:sp>
        <p:nvSpPr>
          <p:cNvPr name="TextBox 7" id="7"/>
          <p:cNvSpPr txBox="true"/>
          <p:nvPr/>
        </p:nvSpPr>
        <p:spPr>
          <a:xfrm rot="0">
            <a:off x="0" y="1584695"/>
            <a:ext cx="18288000" cy="1244545"/>
          </a:xfrm>
          <a:prstGeom prst="rect">
            <a:avLst/>
          </a:prstGeom>
        </p:spPr>
        <p:txBody>
          <a:bodyPr anchor="t" rtlCol="false" tIns="0" lIns="0" bIns="0" rIns="0">
            <a:spAutoFit/>
          </a:bodyPr>
          <a:lstStyle/>
          <a:p>
            <a:pPr algn="l">
              <a:lnSpc>
                <a:spcPts val="4903"/>
              </a:lnSpc>
            </a:pPr>
            <a:r>
              <a:rPr lang="en-US" sz="3502" b="true">
                <a:solidFill>
                  <a:srgbClr val="FFFFFF"/>
                </a:solidFill>
                <a:latin typeface="Times New Roman Bold"/>
                <a:ea typeface="Times New Roman Bold"/>
                <a:cs typeface="Times New Roman Bold"/>
                <a:sym typeface="Times New Roman Bold"/>
              </a:rPr>
              <a:t>Chiến lược kinh doanh</a:t>
            </a:r>
          </a:p>
          <a:p>
            <a:pPr algn="l">
              <a:lnSpc>
                <a:spcPts val="4903"/>
              </a:lnSpc>
            </a:pPr>
          </a:p>
        </p:txBody>
      </p:sp>
      <p:sp>
        <p:nvSpPr>
          <p:cNvPr name="TextBox 8" id="8"/>
          <p:cNvSpPr txBox="true"/>
          <p:nvPr/>
        </p:nvSpPr>
        <p:spPr>
          <a:xfrm rot="0">
            <a:off x="0" y="2197443"/>
            <a:ext cx="18288000" cy="7959091"/>
          </a:xfrm>
          <a:prstGeom prst="rect">
            <a:avLst/>
          </a:prstGeom>
        </p:spPr>
        <p:txBody>
          <a:bodyPr anchor="t" rtlCol="false" tIns="0" lIns="0" bIns="0" rIns="0">
            <a:spAutoFit/>
          </a:bodyPr>
          <a:lstStyle/>
          <a:p>
            <a:pPr algn="l">
              <a:lnSpc>
                <a:spcPts val="3359"/>
              </a:lnSpc>
            </a:pPr>
            <a:r>
              <a:rPr lang="en-US" sz="2399">
                <a:solidFill>
                  <a:srgbClr val="FFFFFF"/>
                </a:solidFill>
                <a:latin typeface="Times New Roman"/>
                <a:ea typeface="Times New Roman"/>
                <a:cs typeface="Times New Roman"/>
                <a:sym typeface="Times New Roman"/>
              </a:rPr>
              <a:t>💎 Nhóm Khách hàng Thượng lưu (High-Income Customers)</a:t>
            </a:r>
          </a:p>
          <a:p>
            <a:pPr algn="l">
              <a:lnSpc>
                <a:spcPts val="3359"/>
              </a:lnSpc>
            </a:pPr>
            <a:r>
              <a:rPr lang="en-US" sz="2399">
                <a:solidFill>
                  <a:srgbClr val="FFFFFF"/>
                </a:solidFill>
                <a:latin typeface="Times New Roman"/>
                <a:ea typeface="Times New Roman"/>
                <a:cs typeface="Times New Roman"/>
                <a:sym typeface="Times New Roman"/>
              </a:rPr>
              <a:t>Sản phẩm:</a:t>
            </a:r>
          </a:p>
          <a:p>
            <a:pPr algn="l" marL="518155" indent="-259078" lvl="1">
              <a:lnSpc>
                <a:spcPts val="3359"/>
              </a:lnSpc>
              <a:buFont typeface="Arial"/>
              <a:buChar char="•"/>
            </a:pPr>
            <a:r>
              <a:rPr lang="en-US" sz="2399">
                <a:solidFill>
                  <a:srgbClr val="FFFFFF"/>
                </a:solidFill>
                <a:latin typeface="Times New Roman"/>
                <a:ea typeface="Times New Roman"/>
                <a:cs typeface="Times New Roman"/>
                <a:sym typeface="Times New Roman"/>
              </a:rPr>
              <a:t>Tập trung sản phẩm cao cấp, độc quyền – đặc biệt là rượu và thịt.</a:t>
            </a:r>
          </a:p>
          <a:p>
            <a:pPr algn="l">
              <a:lnSpc>
                <a:spcPts val="3359"/>
              </a:lnSpc>
            </a:pPr>
            <a:r>
              <a:rPr lang="en-US" sz="2399">
                <a:solidFill>
                  <a:srgbClr val="FFFFFF"/>
                </a:solidFill>
                <a:latin typeface="Times New Roman"/>
                <a:ea typeface="Times New Roman"/>
                <a:cs typeface="Times New Roman"/>
                <a:sym typeface="Times New Roman"/>
              </a:rPr>
              <a:t>Kênh phân phối:</a:t>
            </a:r>
          </a:p>
          <a:p>
            <a:pPr algn="l" marL="518155" indent="-259078" lvl="1">
              <a:lnSpc>
                <a:spcPts val="3359"/>
              </a:lnSpc>
              <a:buFont typeface="Arial"/>
              <a:buChar char="•"/>
            </a:pPr>
            <a:r>
              <a:rPr lang="en-US" sz="2399">
                <a:solidFill>
                  <a:srgbClr val="FFFFFF"/>
                </a:solidFill>
                <a:latin typeface="Times New Roman"/>
                <a:ea typeface="Times New Roman"/>
                <a:cs typeface="Times New Roman"/>
                <a:sym typeface="Times New Roman"/>
              </a:rPr>
              <a:t>Đầu tư website thương mại điện tử cao cấp, trải nghiệm mượt mà.</a:t>
            </a:r>
          </a:p>
          <a:p>
            <a:pPr algn="l" marL="518155" indent="-259078" lvl="1">
              <a:lnSpc>
                <a:spcPts val="3359"/>
              </a:lnSpc>
              <a:buFont typeface="Arial"/>
              <a:buChar char="•"/>
            </a:pPr>
            <a:r>
              <a:rPr lang="en-US" sz="2399">
                <a:solidFill>
                  <a:srgbClr val="FFFFFF"/>
                </a:solidFill>
                <a:latin typeface="Times New Roman"/>
                <a:ea typeface="Times New Roman"/>
                <a:cs typeface="Times New Roman"/>
                <a:sym typeface="Times New Roman"/>
              </a:rPr>
              <a:t>Gửi catalog số / email cá nhân hóa với hình ảnh sang trọng.</a:t>
            </a:r>
          </a:p>
          <a:p>
            <a:pPr algn="l">
              <a:lnSpc>
                <a:spcPts val="3359"/>
              </a:lnSpc>
            </a:pPr>
            <a:r>
              <a:rPr lang="en-US" sz="2399">
                <a:solidFill>
                  <a:srgbClr val="FFFFFF"/>
                </a:solidFill>
                <a:latin typeface="Times New Roman"/>
                <a:ea typeface="Times New Roman"/>
                <a:cs typeface="Times New Roman"/>
                <a:sym typeface="Times New Roman"/>
              </a:rPr>
              <a:t>Marketing:</a:t>
            </a:r>
          </a:p>
          <a:p>
            <a:pPr algn="l" marL="518155" indent="-259078" lvl="1">
              <a:lnSpc>
                <a:spcPts val="3359"/>
              </a:lnSpc>
              <a:buFont typeface="Arial"/>
              <a:buChar char="•"/>
            </a:pPr>
            <a:r>
              <a:rPr lang="en-US" sz="2399">
                <a:solidFill>
                  <a:srgbClr val="FFFFFF"/>
                </a:solidFill>
                <a:latin typeface="Times New Roman"/>
                <a:ea typeface="Times New Roman"/>
                <a:cs typeface="Times New Roman"/>
                <a:sym typeface="Times New Roman"/>
              </a:rPr>
              <a:t>Xây dựng chương trình khách hàng VIP, ưu đãi độc quyền &amp; quà tặng giá trị (thay vì giảm giá).</a:t>
            </a:r>
          </a:p>
          <a:p>
            <a:pPr algn="l">
              <a:lnSpc>
                <a:spcPts val="3359"/>
              </a:lnSpc>
            </a:pPr>
            <a:r>
              <a:rPr lang="en-US" sz="2399">
                <a:solidFill>
                  <a:srgbClr val="FFFFFF"/>
                </a:solidFill>
                <a:latin typeface="Times New Roman"/>
                <a:ea typeface="Times New Roman"/>
                <a:cs typeface="Times New Roman"/>
                <a:sym typeface="Times New Roman"/>
              </a:rPr>
              <a:t>💸 Nhóm Khách hàng Tiết kiệm (Budget-Conscious Customers)</a:t>
            </a:r>
          </a:p>
          <a:p>
            <a:pPr algn="l">
              <a:lnSpc>
                <a:spcPts val="3359"/>
              </a:lnSpc>
            </a:pPr>
            <a:r>
              <a:rPr lang="en-US" sz="2399">
                <a:solidFill>
                  <a:srgbClr val="FFFFFF"/>
                </a:solidFill>
                <a:latin typeface="Times New Roman"/>
                <a:ea typeface="Times New Roman"/>
                <a:cs typeface="Times New Roman"/>
                <a:sym typeface="Times New Roman"/>
              </a:rPr>
              <a:t>Sản phẩm:</a:t>
            </a:r>
          </a:p>
          <a:p>
            <a:pPr algn="l" marL="518155" indent="-259078" lvl="1">
              <a:lnSpc>
                <a:spcPts val="3359"/>
              </a:lnSpc>
              <a:buFont typeface="Arial"/>
              <a:buChar char="•"/>
            </a:pPr>
            <a:r>
              <a:rPr lang="en-US" sz="2399">
                <a:solidFill>
                  <a:srgbClr val="FFFFFF"/>
                </a:solidFill>
                <a:latin typeface="Times New Roman"/>
                <a:ea typeface="Times New Roman"/>
                <a:cs typeface="Times New Roman"/>
                <a:sym typeface="Times New Roman"/>
              </a:rPr>
              <a:t>Cung cấp hàng thiết yếu, combo gia đình, giá cạnh tranh.</a:t>
            </a:r>
          </a:p>
          <a:p>
            <a:pPr algn="l">
              <a:lnSpc>
                <a:spcPts val="3359"/>
              </a:lnSpc>
            </a:pPr>
            <a:r>
              <a:rPr lang="en-US" sz="2399">
                <a:solidFill>
                  <a:srgbClr val="FFFFFF"/>
                </a:solidFill>
                <a:latin typeface="Times New Roman"/>
                <a:ea typeface="Times New Roman"/>
                <a:cs typeface="Times New Roman"/>
                <a:sym typeface="Times New Roman"/>
              </a:rPr>
              <a:t>Kênh phân phối:</a:t>
            </a:r>
          </a:p>
          <a:p>
            <a:pPr algn="l" marL="518155" indent="-259078" lvl="1">
              <a:lnSpc>
                <a:spcPts val="3359"/>
              </a:lnSpc>
              <a:buFont typeface="Arial"/>
              <a:buChar char="•"/>
            </a:pPr>
            <a:r>
              <a:rPr lang="en-US" sz="2399">
                <a:solidFill>
                  <a:srgbClr val="FFFFFF"/>
                </a:solidFill>
                <a:latin typeface="Times New Roman"/>
                <a:ea typeface="Times New Roman"/>
                <a:cs typeface="Times New Roman"/>
                <a:sym typeface="Times New Roman"/>
              </a:rPr>
              <a:t>Tối ưu trải nghiệm tại cửa hàng, trưng bày rõ ràng, thuận tiện.</a:t>
            </a:r>
          </a:p>
          <a:p>
            <a:pPr algn="l">
              <a:lnSpc>
                <a:spcPts val="3359"/>
              </a:lnSpc>
            </a:pPr>
            <a:r>
              <a:rPr lang="en-US" sz="2399">
                <a:solidFill>
                  <a:srgbClr val="FFFFFF"/>
                </a:solidFill>
                <a:latin typeface="Times New Roman"/>
                <a:ea typeface="Times New Roman"/>
                <a:cs typeface="Times New Roman"/>
                <a:sym typeface="Times New Roman"/>
              </a:rPr>
              <a:t>Marketing:</a:t>
            </a:r>
          </a:p>
          <a:p>
            <a:pPr algn="l" marL="518155" indent="-259078" lvl="1">
              <a:lnSpc>
                <a:spcPts val="3359"/>
              </a:lnSpc>
              <a:buFont typeface="Arial"/>
              <a:buChar char="•"/>
            </a:pPr>
            <a:r>
              <a:rPr lang="en-US" sz="2399">
                <a:solidFill>
                  <a:srgbClr val="FFFFFF"/>
                </a:solidFill>
                <a:latin typeface="Times New Roman"/>
                <a:ea typeface="Times New Roman"/>
                <a:cs typeface="Times New Roman"/>
                <a:sym typeface="Times New Roman"/>
              </a:rPr>
              <a:t>Tập trung chiến lược giá &amp; khuyến mãi: giảm giá, ưu đãi, mua 1 tặng 1.</a:t>
            </a:r>
          </a:p>
          <a:p>
            <a:pPr algn="l">
              <a:lnSpc>
                <a:spcPts val="3359"/>
              </a:lnSpc>
            </a:pPr>
            <a:r>
              <a:rPr lang="en-US" sz="2399">
                <a:solidFill>
                  <a:srgbClr val="FFFFFF"/>
                </a:solidFill>
                <a:latin typeface="Times New Roman"/>
                <a:ea typeface="Times New Roman"/>
                <a:cs typeface="Times New Roman"/>
                <a:sym typeface="Times New Roman"/>
              </a:rPr>
              <a:t>⏰ Chiến lược theo Thời điểm (Timing)</a:t>
            </a:r>
          </a:p>
          <a:p>
            <a:pPr algn="l" marL="518155" indent="-259078" lvl="1">
              <a:lnSpc>
                <a:spcPts val="3359"/>
              </a:lnSpc>
              <a:buFont typeface="Arial"/>
              <a:buChar char="•"/>
            </a:pPr>
            <a:r>
              <a:rPr lang="en-US" sz="2399">
                <a:solidFill>
                  <a:srgbClr val="FFFFFF"/>
                </a:solidFill>
                <a:latin typeface="Times New Roman"/>
                <a:ea typeface="Times New Roman"/>
                <a:cs typeface="Times New Roman"/>
                <a:sym typeface="Times New Roman"/>
              </a:rPr>
              <a:t>Recency thấp: Gửi email/SMS khuyến khích mua lại sớm.</a:t>
            </a:r>
          </a:p>
          <a:p>
            <a:pPr algn="l" marL="518155" indent="-259078" lvl="1">
              <a:lnSpc>
                <a:spcPts val="3359"/>
              </a:lnSpc>
              <a:buFont typeface="Arial"/>
              <a:buChar char="•"/>
            </a:pPr>
            <a:r>
              <a:rPr lang="en-US" sz="2399">
                <a:solidFill>
                  <a:srgbClr val="FFFFFF"/>
                </a:solidFill>
                <a:latin typeface="Times New Roman"/>
                <a:ea typeface="Times New Roman"/>
                <a:cs typeface="Times New Roman"/>
                <a:sym typeface="Times New Roman"/>
              </a:rPr>
              <a:t>Recency cao: Triển khai chiến dịch “kích hoạt lại” để lôi kéo khách hàng quay lại.</a:t>
            </a:r>
          </a:p>
          <a:p>
            <a:pPr algn="l">
              <a:lnSpc>
                <a:spcPts val="3359"/>
              </a:lnSpc>
            </a:pP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0054C5"/>
        </a:solidFill>
      </p:bgPr>
    </p:bg>
    <p:spTree>
      <p:nvGrpSpPr>
        <p:cNvPr id="1" name=""/>
        <p:cNvGrpSpPr/>
        <p:nvPr/>
      </p:nvGrpSpPr>
      <p:grpSpPr>
        <a:xfrm>
          <a:off x="0" y="0"/>
          <a:ext cx="0" cy="0"/>
          <a:chOff x="0" y="0"/>
          <a:chExt cx="0" cy="0"/>
        </a:xfrm>
      </p:grpSpPr>
      <p:sp>
        <p:nvSpPr>
          <p:cNvPr name="TextBox 2" id="2"/>
          <p:cNvSpPr txBox="true"/>
          <p:nvPr/>
        </p:nvSpPr>
        <p:spPr>
          <a:xfrm rot="0">
            <a:off x="3863504" y="4706943"/>
            <a:ext cx="10560993" cy="1231891"/>
          </a:xfrm>
          <a:prstGeom prst="rect">
            <a:avLst/>
          </a:prstGeom>
        </p:spPr>
        <p:txBody>
          <a:bodyPr anchor="t" rtlCol="false" tIns="0" lIns="0" bIns="0" rIns="0">
            <a:spAutoFit/>
          </a:bodyPr>
          <a:lstStyle/>
          <a:p>
            <a:pPr algn="ctr">
              <a:lnSpc>
                <a:spcPts val="9800"/>
              </a:lnSpc>
              <a:spcBef>
                <a:spcPct val="0"/>
              </a:spcBef>
            </a:pPr>
            <a:r>
              <a:rPr lang="en-US" sz="7000">
                <a:solidFill>
                  <a:srgbClr val="FFFFFF"/>
                </a:solidFill>
                <a:latin typeface="Times New Roman"/>
                <a:ea typeface="Times New Roman"/>
                <a:cs typeface="Times New Roman"/>
                <a:sym typeface="Times New Roman"/>
              </a:rPr>
              <a:t>CẢM ƠN VÌ ĐÃ THEO DÕI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39786" y="2014415"/>
            <a:ext cx="8115300" cy="1410033"/>
          </a:xfrm>
          <a:custGeom>
            <a:avLst/>
            <a:gdLst/>
            <a:ahLst/>
            <a:cxnLst/>
            <a:rect r="r" b="b" t="t" l="l"/>
            <a:pathLst>
              <a:path h="1410033" w="8115300">
                <a:moveTo>
                  <a:pt x="0" y="0"/>
                </a:moveTo>
                <a:lnTo>
                  <a:pt x="8115300" y="0"/>
                </a:lnTo>
                <a:lnTo>
                  <a:pt x="8115300" y="1410034"/>
                </a:lnTo>
                <a:lnTo>
                  <a:pt x="0" y="1410034"/>
                </a:lnTo>
                <a:lnTo>
                  <a:pt x="0" y="0"/>
                </a:lnTo>
                <a:close/>
              </a:path>
            </a:pathLst>
          </a:custGeom>
          <a:blipFill>
            <a:blip r:embed="rId2"/>
            <a:stretch>
              <a:fillRect l="0" t="0" r="0" b="0"/>
            </a:stretch>
          </a:blipFill>
        </p:spPr>
      </p:sp>
      <p:sp>
        <p:nvSpPr>
          <p:cNvPr name="Freeform 3" id="3"/>
          <p:cNvSpPr/>
          <p:nvPr/>
        </p:nvSpPr>
        <p:spPr>
          <a:xfrm flipH="false" flipV="false" rot="-5400000">
            <a:off x="13044446" y="5162940"/>
            <a:ext cx="6978249" cy="1212471"/>
          </a:xfrm>
          <a:custGeom>
            <a:avLst/>
            <a:gdLst/>
            <a:ahLst/>
            <a:cxnLst/>
            <a:rect r="r" b="b" t="t" l="l"/>
            <a:pathLst>
              <a:path h="1212471" w="6978249">
                <a:moveTo>
                  <a:pt x="0" y="0"/>
                </a:moveTo>
                <a:lnTo>
                  <a:pt x="6978249" y="0"/>
                </a:lnTo>
                <a:lnTo>
                  <a:pt x="6978249" y="1212471"/>
                </a:lnTo>
                <a:lnTo>
                  <a:pt x="0" y="1212471"/>
                </a:lnTo>
                <a:lnTo>
                  <a:pt x="0" y="0"/>
                </a:lnTo>
                <a:close/>
              </a:path>
            </a:pathLst>
          </a:custGeom>
          <a:blipFill>
            <a:blip r:embed="rId2"/>
            <a:stretch>
              <a:fillRect l="0" t="0" r="0" b="0"/>
            </a:stretch>
          </a:blipFill>
        </p:spPr>
      </p:sp>
      <p:sp>
        <p:nvSpPr>
          <p:cNvPr name="Freeform 4" id="4"/>
          <p:cNvSpPr/>
          <p:nvPr/>
        </p:nvSpPr>
        <p:spPr>
          <a:xfrm flipH="false" flipV="false" rot="0">
            <a:off x="8735571" y="8263509"/>
            <a:ext cx="8115300" cy="1410033"/>
          </a:xfrm>
          <a:custGeom>
            <a:avLst/>
            <a:gdLst/>
            <a:ahLst/>
            <a:cxnLst/>
            <a:rect r="r" b="b" t="t" l="l"/>
            <a:pathLst>
              <a:path h="1410033" w="8115300">
                <a:moveTo>
                  <a:pt x="0" y="0"/>
                </a:moveTo>
                <a:lnTo>
                  <a:pt x="8115300" y="0"/>
                </a:lnTo>
                <a:lnTo>
                  <a:pt x="8115300" y="1410033"/>
                </a:lnTo>
                <a:lnTo>
                  <a:pt x="0" y="1410033"/>
                </a:lnTo>
                <a:lnTo>
                  <a:pt x="0" y="0"/>
                </a:lnTo>
                <a:close/>
              </a:path>
            </a:pathLst>
          </a:custGeom>
          <a:blipFill>
            <a:blip r:embed="rId2"/>
            <a:stretch>
              <a:fillRect l="0" t="0" r="0" b="0"/>
            </a:stretch>
          </a:blipFill>
        </p:spPr>
      </p:sp>
      <p:sp>
        <p:nvSpPr>
          <p:cNvPr name="Freeform 5" id="5"/>
          <p:cNvSpPr/>
          <p:nvPr/>
        </p:nvSpPr>
        <p:spPr>
          <a:xfrm flipH="false" flipV="false" rot="0">
            <a:off x="0" y="0"/>
            <a:ext cx="9144000" cy="10287000"/>
          </a:xfrm>
          <a:custGeom>
            <a:avLst/>
            <a:gdLst/>
            <a:ahLst/>
            <a:cxnLst/>
            <a:rect r="r" b="b" t="t" l="l"/>
            <a:pathLst>
              <a:path h="10287000" w="9144000">
                <a:moveTo>
                  <a:pt x="0" y="0"/>
                </a:moveTo>
                <a:lnTo>
                  <a:pt x="9144000" y="0"/>
                </a:lnTo>
                <a:lnTo>
                  <a:pt x="9144000" y="10287000"/>
                </a:lnTo>
                <a:lnTo>
                  <a:pt x="0" y="10287000"/>
                </a:lnTo>
                <a:lnTo>
                  <a:pt x="0" y="0"/>
                </a:lnTo>
                <a:close/>
              </a:path>
            </a:pathLst>
          </a:custGeom>
          <a:blipFill>
            <a:blip r:embed="rId3">
              <a:alphaModFix amt="55000"/>
            </a:blip>
            <a:stretch>
              <a:fillRect l="-34269" t="0" r="-34269" b="0"/>
            </a:stretch>
          </a:blipFill>
        </p:spPr>
      </p:sp>
      <p:sp>
        <p:nvSpPr>
          <p:cNvPr name="Freeform 6" id="6"/>
          <p:cNvSpPr/>
          <p:nvPr/>
        </p:nvSpPr>
        <p:spPr>
          <a:xfrm flipH="false" flipV="false" rot="0">
            <a:off x="1028700" y="8263509"/>
            <a:ext cx="8115300" cy="1410033"/>
          </a:xfrm>
          <a:custGeom>
            <a:avLst/>
            <a:gdLst/>
            <a:ahLst/>
            <a:cxnLst/>
            <a:rect r="r" b="b" t="t" l="l"/>
            <a:pathLst>
              <a:path h="1410033" w="8115300">
                <a:moveTo>
                  <a:pt x="0" y="0"/>
                </a:moveTo>
                <a:lnTo>
                  <a:pt x="8115300" y="0"/>
                </a:lnTo>
                <a:lnTo>
                  <a:pt x="8115300" y="1410033"/>
                </a:lnTo>
                <a:lnTo>
                  <a:pt x="0" y="1410033"/>
                </a:lnTo>
                <a:lnTo>
                  <a:pt x="0" y="0"/>
                </a:lnTo>
                <a:close/>
              </a:path>
            </a:pathLst>
          </a:custGeom>
          <a:blipFill>
            <a:blip r:embed="rId2"/>
            <a:stretch>
              <a:fillRect l="0" t="0" r="0" b="0"/>
            </a:stretch>
          </a:blipFill>
        </p:spPr>
      </p:sp>
      <p:grpSp>
        <p:nvGrpSpPr>
          <p:cNvPr name="Group 7" id="7"/>
          <p:cNvGrpSpPr/>
          <p:nvPr/>
        </p:nvGrpSpPr>
        <p:grpSpPr>
          <a:xfrm rot="0">
            <a:off x="1437129" y="2280051"/>
            <a:ext cx="7706871" cy="6978249"/>
            <a:chOff x="0" y="0"/>
            <a:chExt cx="2029793" cy="1837893"/>
          </a:xfrm>
        </p:grpSpPr>
        <p:sp>
          <p:nvSpPr>
            <p:cNvPr name="Freeform 8" id="8"/>
            <p:cNvSpPr/>
            <p:nvPr/>
          </p:nvSpPr>
          <p:spPr>
            <a:xfrm flipH="false" flipV="false" rot="0">
              <a:off x="0" y="0"/>
              <a:ext cx="2029793" cy="1837893"/>
            </a:xfrm>
            <a:custGeom>
              <a:avLst/>
              <a:gdLst/>
              <a:ahLst/>
              <a:cxnLst/>
              <a:rect r="r" b="b" t="t" l="l"/>
              <a:pathLst>
                <a:path h="1837893" w="2029793">
                  <a:moveTo>
                    <a:pt x="0" y="0"/>
                  </a:moveTo>
                  <a:lnTo>
                    <a:pt x="2029793" y="0"/>
                  </a:lnTo>
                  <a:lnTo>
                    <a:pt x="2029793" y="1837893"/>
                  </a:lnTo>
                  <a:lnTo>
                    <a:pt x="0" y="1837893"/>
                  </a:lnTo>
                  <a:close/>
                </a:path>
              </a:pathLst>
            </a:custGeom>
            <a:solidFill>
              <a:srgbClr val="0054C5"/>
            </a:solidFill>
          </p:spPr>
        </p:sp>
        <p:sp>
          <p:nvSpPr>
            <p:cNvPr name="TextBox 9" id="9"/>
            <p:cNvSpPr txBox="true"/>
            <p:nvPr/>
          </p:nvSpPr>
          <p:spPr>
            <a:xfrm>
              <a:off x="0" y="-57150"/>
              <a:ext cx="2029793" cy="1895043"/>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9142950" y="2280051"/>
            <a:ext cx="7707921" cy="6978249"/>
            <a:chOff x="0" y="0"/>
            <a:chExt cx="2030070" cy="1837893"/>
          </a:xfrm>
        </p:grpSpPr>
        <p:sp>
          <p:nvSpPr>
            <p:cNvPr name="Freeform 11" id="11"/>
            <p:cNvSpPr/>
            <p:nvPr/>
          </p:nvSpPr>
          <p:spPr>
            <a:xfrm flipH="false" flipV="false" rot="0">
              <a:off x="0" y="0"/>
              <a:ext cx="2030070" cy="1837893"/>
            </a:xfrm>
            <a:custGeom>
              <a:avLst/>
              <a:gdLst/>
              <a:ahLst/>
              <a:cxnLst/>
              <a:rect r="r" b="b" t="t" l="l"/>
              <a:pathLst>
                <a:path h="1837893" w="2030070">
                  <a:moveTo>
                    <a:pt x="0" y="0"/>
                  </a:moveTo>
                  <a:lnTo>
                    <a:pt x="2030070" y="0"/>
                  </a:lnTo>
                  <a:lnTo>
                    <a:pt x="2030070" y="1837893"/>
                  </a:lnTo>
                  <a:lnTo>
                    <a:pt x="0" y="1837893"/>
                  </a:lnTo>
                  <a:close/>
                </a:path>
              </a:pathLst>
            </a:custGeom>
            <a:solidFill>
              <a:srgbClr val="FFFFFF"/>
            </a:solidFill>
          </p:spPr>
        </p:sp>
        <p:sp>
          <p:nvSpPr>
            <p:cNvPr name="TextBox 12" id="12"/>
            <p:cNvSpPr txBox="true"/>
            <p:nvPr/>
          </p:nvSpPr>
          <p:spPr>
            <a:xfrm>
              <a:off x="0" y="-57150"/>
              <a:ext cx="2030070" cy="1895043"/>
            </a:xfrm>
            <a:prstGeom prst="rect">
              <a:avLst/>
            </a:prstGeom>
          </p:spPr>
          <p:txBody>
            <a:bodyPr anchor="ctr" rtlCol="false" tIns="50800" lIns="50800" bIns="50800" rIns="50800"/>
            <a:lstStyle/>
            <a:p>
              <a:pPr algn="just" marL="0" indent="0" lvl="1">
                <a:lnSpc>
                  <a:spcPts val="3359"/>
                </a:lnSpc>
                <a:spcBef>
                  <a:spcPct val="0"/>
                </a:spcBef>
              </a:pPr>
            </a:p>
          </p:txBody>
        </p:sp>
      </p:grpSp>
      <p:sp>
        <p:nvSpPr>
          <p:cNvPr name="TextBox 13" id="13"/>
          <p:cNvSpPr txBox="true"/>
          <p:nvPr/>
        </p:nvSpPr>
        <p:spPr>
          <a:xfrm rot="0">
            <a:off x="2067192" y="5041594"/>
            <a:ext cx="6446745" cy="1436114"/>
          </a:xfrm>
          <a:prstGeom prst="rect">
            <a:avLst/>
          </a:prstGeom>
        </p:spPr>
        <p:txBody>
          <a:bodyPr anchor="t" rtlCol="false" tIns="0" lIns="0" bIns="0" rIns="0">
            <a:spAutoFit/>
          </a:bodyPr>
          <a:lstStyle/>
          <a:p>
            <a:pPr algn="l">
              <a:lnSpc>
                <a:spcPts val="9437"/>
              </a:lnSpc>
            </a:pPr>
            <a:r>
              <a:rPr lang="en-US" sz="9344">
                <a:solidFill>
                  <a:srgbClr val="FFFFFF"/>
                </a:solidFill>
                <a:latin typeface="Impact"/>
                <a:ea typeface="Impact"/>
                <a:cs typeface="Impact"/>
                <a:sym typeface="Impact"/>
              </a:rPr>
              <a:t>INTRODUCTION</a:t>
            </a:r>
          </a:p>
        </p:txBody>
      </p:sp>
      <p:sp>
        <p:nvSpPr>
          <p:cNvPr name="TextBox 14" id="14"/>
          <p:cNvSpPr txBox="true"/>
          <p:nvPr/>
        </p:nvSpPr>
        <p:spPr>
          <a:xfrm rot="0">
            <a:off x="9142950" y="3107277"/>
            <a:ext cx="7706871" cy="26225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Times New Roman"/>
                <a:ea typeface="Times New Roman"/>
                <a:cs typeface="Times New Roman"/>
                <a:sym typeface="Times New Roman"/>
              </a:rPr>
              <a:t>Xác định các nhóm khách</a:t>
            </a:r>
            <a:r>
              <a:rPr lang="en-US" sz="2499">
                <a:solidFill>
                  <a:srgbClr val="000000"/>
                </a:solidFill>
                <a:latin typeface="Times New Roman"/>
                <a:ea typeface="Times New Roman"/>
                <a:cs typeface="Times New Roman"/>
                <a:sym typeface="Times New Roman"/>
              </a:rPr>
              <a:t> hàng điển hình (customer segments).</a:t>
            </a:r>
          </a:p>
          <a:p>
            <a:pPr algn="just" marL="539749" indent="-269875" lvl="1">
              <a:lnSpc>
                <a:spcPts val="3499"/>
              </a:lnSpc>
              <a:buFont typeface="Arial"/>
              <a:buChar char="•"/>
            </a:pPr>
            <a:r>
              <a:rPr lang="en-US" sz="2499">
                <a:solidFill>
                  <a:srgbClr val="000000"/>
                </a:solidFill>
                <a:latin typeface="Times New Roman"/>
                <a:ea typeface="Times New Roman"/>
                <a:cs typeface="Times New Roman"/>
                <a:sym typeface="Times New Roman"/>
              </a:rPr>
              <a:t>H</a:t>
            </a:r>
            <a:r>
              <a:rPr lang="en-US" sz="2499">
                <a:solidFill>
                  <a:srgbClr val="000000"/>
                </a:solidFill>
                <a:latin typeface="Times New Roman"/>
                <a:ea typeface="Times New Roman"/>
                <a:cs typeface="Times New Roman"/>
                <a:sym typeface="Times New Roman"/>
              </a:rPr>
              <a:t>iểu sâu hơn về:</a:t>
            </a:r>
          </a:p>
          <a:p>
            <a:pPr algn="just" marL="1079499" indent="-359833" lvl="2">
              <a:lnSpc>
                <a:spcPts val="3499"/>
              </a:lnSpc>
              <a:buFont typeface="Arial"/>
              <a:buChar char="⚬"/>
            </a:pPr>
            <a:r>
              <a:rPr lang="en-US" sz="2499">
                <a:solidFill>
                  <a:srgbClr val="000000"/>
                </a:solidFill>
                <a:latin typeface="Times New Roman"/>
                <a:ea typeface="Times New Roman"/>
                <a:cs typeface="Times New Roman"/>
                <a:sym typeface="Times New Roman"/>
              </a:rPr>
              <a:t>Đặc điểm của từng nhóm</a:t>
            </a:r>
          </a:p>
          <a:p>
            <a:pPr algn="just" marL="1079499" indent="-359833" lvl="2">
              <a:lnSpc>
                <a:spcPts val="3499"/>
              </a:lnSpc>
              <a:buFont typeface="Arial"/>
              <a:buChar char="⚬"/>
            </a:pPr>
            <a:r>
              <a:rPr lang="en-US" sz="2499">
                <a:solidFill>
                  <a:srgbClr val="000000"/>
                </a:solidFill>
                <a:latin typeface="Times New Roman"/>
                <a:ea typeface="Times New Roman"/>
                <a:cs typeface="Times New Roman"/>
                <a:sym typeface="Times New Roman"/>
              </a:rPr>
              <a:t>Thói quen tiêu dùng</a:t>
            </a:r>
          </a:p>
          <a:p>
            <a:pPr algn="just" marL="1079499" indent="-359833" lvl="2">
              <a:lnSpc>
                <a:spcPts val="3499"/>
              </a:lnSpc>
              <a:buFont typeface="Arial"/>
              <a:buChar char="⚬"/>
            </a:pPr>
            <a:r>
              <a:rPr lang="en-US" sz="2499">
                <a:solidFill>
                  <a:srgbClr val="000000"/>
                </a:solidFill>
                <a:latin typeface="Times New Roman"/>
                <a:ea typeface="Times New Roman"/>
                <a:cs typeface="Times New Roman"/>
                <a:sym typeface="Times New Roman"/>
              </a:rPr>
              <a:t>Xu hướng mua hàng</a:t>
            </a:r>
          </a:p>
        </p:txBody>
      </p:sp>
      <p:sp>
        <p:nvSpPr>
          <p:cNvPr name="Freeform 15" id="15"/>
          <p:cNvSpPr/>
          <p:nvPr/>
        </p:nvSpPr>
        <p:spPr>
          <a:xfrm flipH="true" flipV="true" rot="0">
            <a:off x="7806505" y="3070733"/>
            <a:ext cx="707431" cy="707431"/>
          </a:xfrm>
          <a:custGeom>
            <a:avLst/>
            <a:gdLst/>
            <a:ahLst/>
            <a:cxnLst/>
            <a:rect r="r" b="b" t="t" l="l"/>
            <a:pathLst>
              <a:path h="707431" w="707431">
                <a:moveTo>
                  <a:pt x="707432" y="707431"/>
                </a:moveTo>
                <a:lnTo>
                  <a:pt x="0" y="707431"/>
                </a:lnTo>
                <a:lnTo>
                  <a:pt x="0" y="0"/>
                </a:lnTo>
                <a:lnTo>
                  <a:pt x="707432" y="0"/>
                </a:lnTo>
                <a:lnTo>
                  <a:pt x="707432" y="70743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9141900" y="2368594"/>
            <a:ext cx="7707921" cy="615951"/>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Times New Roman"/>
                <a:ea typeface="Times New Roman"/>
                <a:cs typeface="Times New Roman"/>
                <a:sym typeface="Times New Roman"/>
              </a:rPr>
              <a:t>MỤC TIÊU CỤ THỂ</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5290039" y="412749"/>
            <a:ext cx="7707921" cy="615951"/>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Times New Roman"/>
                <a:ea typeface="Times New Roman"/>
                <a:cs typeface="Times New Roman"/>
                <a:sym typeface="Times New Roman"/>
              </a:rPr>
              <a:t>MÔ TẢ BỘ DỮ LIỆU</a:t>
            </a:r>
          </a:p>
        </p:txBody>
      </p:sp>
      <p:sp>
        <p:nvSpPr>
          <p:cNvPr name="TextBox 7" id="7"/>
          <p:cNvSpPr txBox="true"/>
          <p:nvPr/>
        </p:nvSpPr>
        <p:spPr>
          <a:xfrm rot="0">
            <a:off x="309540" y="1285883"/>
            <a:ext cx="7706871" cy="83185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Tên: Marketi</a:t>
            </a:r>
            <a:r>
              <a:rPr lang="en-US" sz="2499">
                <a:solidFill>
                  <a:srgbClr val="FFFFFF"/>
                </a:solidFill>
                <a:latin typeface="Times New Roman"/>
                <a:ea typeface="Times New Roman"/>
                <a:cs typeface="Times New Roman"/>
                <a:sym typeface="Times New Roman"/>
              </a:rPr>
              <a:t>ng Campaign Dataset</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Nội dung: Thông tin nhân khẩu học, hành vi mua hàng, phản hồi chiến dịch và tương tác khách hàng với công ty</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Dữ liệu đầu vào</a:t>
            </a:r>
          </a:p>
          <a:p>
            <a:pPr algn="just"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1. People – Thông tin cá nhân</a:t>
            </a:r>
          </a:p>
          <a:p>
            <a:pPr algn="just" marL="1619248" indent="-404812" lvl="3">
              <a:lnSpc>
                <a:spcPts val="3499"/>
              </a:lnSpc>
              <a:buFont typeface="Arial"/>
              <a:buChar char="￭"/>
            </a:pPr>
            <a:r>
              <a:rPr lang="en-US" sz="2499">
                <a:solidFill>
                  <a:srgbClr val="FFFFFF"/>
                </a:solidFill>
                <a:latin typeface="Times New Roman"/>
                <a:ea typeface="Times New Roman"/>
                <a:cs typeface="Times New Roman"/>
                <a:sym typeface="Times New Roman"/>
              </a:rPr>
              <a:t>ID, Năm sinh, Học vấn, Hôn nhân, Thu nhập</a:t>
            </a:r>
          </a:p>
          <a:p>
            <a:pPr algn="just" marL="1619248" indent="-404812" lvl="3">
              <a:lnSpc>
                <a:spcPts val="3499"/>
              </a:lnSpc>
              <a:buFont typeface="Arial"/>
              <a:buChar char="￭"/>
            </a:pPr>
            <a:r>
              <a:rPr lang="en-US" sz="2499">
                <a:solidFill>
                  <a:srgbClr val="FFFFFF"/>
                </a:solidFill>
                <a:latin typeface="Times New Roman"/>
                <a:ea typeface="Times New Roman"/>
                <a:cs typeface="Times New Roman"/>
                <a:sym typeface="Times New Roman"/>
              </a:rPr>
              <a:t>Số trẻ em &amp; thanh thiếu niên, Ngày đăng ký, Tần suất mua hàng gần đây, Khiếu nại</a:t>
            </a:r>
          </a:p>
          <a:p>
            <a:pPr algn="just"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2. Products – Sản phẩm</a:t>
            </a:r>
          </a:p>
          <a:p>
            <a:pPr algn="just" marL="1619248" indent="-404812" lvl="3">
              <a:lnSpc>
                <a:spcPts val="3499"/>
              </a:lnSpc>
              <a:buFont typeface="Arial"/>
              <a:buChar char="￭"/>
            </a:pPr>
            <a:r>
              <a:rPr lang="en-US" sz="2499">
                <a:solidFill>
                  <a:srgbClr val="FFFFFF"/>
                </a:solidFill>
                <a:latin typeface="Times New Roman"/>
                <a:ea typeface="Times New Roman"/>
                <a:cs typeface="Times New Roman"/>
                <a:sym typeface="Times New Roman"/>
              </a:rPr>
              <a:t>Chi tiêu cho: Rượu vang, Trái cây, Thịt, Cá, Đồ ngọt, Sản phẩm vàng</a:t>
            </a:r>
          </a:p>
          <a:p>
            <a:pPr algn="just"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3. Promotion – Khuyến mãi</a:t>
            </a:r>
          </a:p>
          <a:p>
            <a:pPr algn="just" marL="1619248" indent="-404812" lvl="3">
              <a:lnSpc>
                <a:spcPts val="3499"/>
              </a:lnSpc>
              <a:buFont typeface="Arial"/>
              <a:buChar char="￭"/>
            </a:pPr>
            <a:r>
              <a:rPr lang="en-US" sz="2499">
                <a:solidFill>
                  <a:srgbClr val="FFFFFF"/>
                </a:solidFill>
                <a:latin typeface="Times New Roman"/>
                <a:ea typeface="Times New Roman"/>
                <a:cs typeface="Times New Roman"/>
                <a:sym typeface="Times New Roman"/>
              </a:rPr>
              <a:t>Số lần mua hàng giảm giá</a:t>
            </a:r>
          </a:p>
          <a:p>
            <a:pPr algn="just" marL="1619248" indent="-404812" lvl="3">
              <a:lnSpc>
                <a:spcPts val="3499"/>
              </a:lnSpc>
              <a:buFont typeface="Arial"/>
              <a:buChar char="￭"/>
            </a:pPr>
            <a:r>
              <a:rPr lang="en-US" sz="2499">
                <a:solidFill>
                  <a:srgbClr val="FFFFFF"/>
                </a:solidFill>
                <a:latin typeface="Times New Roman"/>
                <a:ea typeface="Times New Roman"/>
                <a:cs typeface="Times New Roman"/>
                <a:sym typeface="Times New Roman"/>
              </a:rPr>
              <a:t>Phản hồi với 5 chiến dịch marketing + chiến dịch gần nhất</a:t>
            </a:r>
          </a:p>
          <a:p>
            <a:pPr algn="just" marL="1079499" indent="-359833" lvl="2">
              <a:lnSpc>
                <a:spcPts val="3499"/>
              </a:lnSpc>
              <a:buFont typeface="Arial"/>
              <a:buChar char="⚬"/>
            </a:pPr>
            <a:r>
              <a:rPr lang="en-US" sz="2499">
                <a:solidFill>
                  <a:srgbClr val="FFFFFF"/>
                </a:solidFill>
                <a:latin typeface="Times New Roman"/>
                <a:ea typeface="Times New Roman"/>
                <a:cs typeface="Times New Roman"/>
                <a:sym typeface="Times New Roman"/>
              </a:rPr>
              <a:t>4. Place – Địa điểm mua hàng</a:t>
            </a:r>
          </a:p>
          <a:p>
            <a:pPr algn="just" marL="1619248" indent="-404812" lvl="3">
              <a:lnSpc>
                <a:spcPts val="3499"/>
              </a:lnSpc>
              <a:buFont typeface="Arial"/>
              <a:buChar char="￭"/>
            </a:pPr>
            <a:r>
              <a:rPr lang="en-US" sz="2499">
                <a:solidFill>
                  <a:srgbClr val="FFFFFF"/>
                </a:solidFill>
                <a:latin typeface="Times New Roman"/>
                <a:ea typeface="Times New Roman"/>
                <a:cs typeface="Times New Roman"/>
                <a:sym typeface="Times New Roman"/>
              </a:rPr>
              <a:t>Mua hàng qua web, catalog, cửa hàng</a:t>
            </a:r>
          </a:p>
          <a:p>
            <a:pPr algn="just" marL="1619248" indent="-404812" lvl="3">
              <a:lnSpc>
                <a:spcPts val="3499"/>
              </a:lnSpc>
              <a:buFont typeface="Arial"/>
              <a:buChar char="￭"/>
            </a:pPr>
            <a:r>
              <a:rPr lang="en-US" sz="2499">
                <a:solidFill>
                  <a:srgbClr val="FFFFFF"/>
                </a:solidFill>
                <a:latin typeface="Times New Roman"/>
                <a:ea typeface="Times New Roman"/>
                <a:cs typeface="Times New Roman"/>
                <a:sym typeface="Times New Roman"/>
              </a:rPr>
              <a:t>Số lượt truy cập web hàng tháng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5290039" y="412749"/>
            <a:ext cx="7707921" cy="615951"/>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Times New Roman"/>
                <a:ea typeface="Times New Roman"/>
                <a:cs typeface="Times New Roman"/>
                <a:sym typeface="Times New Roman"/>
              </a:rPr>
              <a:t>DỮ LIỆU ĐẦU RA</a:t>
            </a:r>
          </a:p>
        </p:txBody>
      </p:sp>
      <p:sp>
        <p:nvSpPr>
          <p:cNvPr name="TextBox 7" id="7"/>
          <p:cNvSpPr txBox="true"/>
          <p:nvPr/>
        </p:nvSpPr>
        <p:spPr>
          <a:xfrm rot="0">
            <a:off x="309540" y="1285883"/>
            <a:ext cx="7706871" cy="21844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Sw</a:t>
            </a:r>
            <a:r>
              <a:rPr lang="en-US" sz="2499">
                <a:solidFill>
                  <a:srgbClr val="FFFFFF"/>
                </a:solidFill>
                <a:latin typeface="Times New Roman"/>
                <a:ea typeface="Times New Roman"/>
                <a:cs typeface="Times New Roman"/>
                <a:sym typeface="Times New Roman"/>
              </a:rPr>
              <a:t>eetviz: Báo cáo HTML tổng quan dữ liệu</a:t>
            </a:r>
          </a:p>
          <a:p>
            <a:pPr algn="just">
              <a:lnSpc>
                <a:spcPts val="3499"/>
              </a:lnSpc>
            </a:pPr>
            <a:r>
              <a:rPr lang="en-US" sz="2499">
                <a:solidFill>
                  <a:srgbClr val="FFFFFF"/>
                </a:solidFill>
                <a:latin typeface="Times New Roman"/>
                <a:ea typeface="Times New Roman"/>
                <a:cs typeface="Times New Roman"/>
                <a:sym typeface="Times New Roman"/>
              </a:rPr>
              <a:t> → Thống kê mô tả, biểu đồ phân bố, tương quan, dữ liệu thiếu</a:t>
            </a:r>
          </a:p>
          <a:p>
            <a:pPr algn="just" marL="539749" indent="-269875" lvl="1">
              <a:lnSpc>
                <a:spcPts val="3499"/>
              </a:lnSpc>
              <a:buFont typeface="Arial"/>
              <a:buChar char="•"/>
            </a:pPr>
            <a:r>
              <a:rPr lang="en-US" sz="2499">
                <a:solidFill>
                  <a:srgbClr val="FFFFFF"/>
                </a:solidFill>
                <a:latin typeface="Times New Roman"/>
                <a:ea typeface="Times New Roman"/>
                <a:cs typeface="Times New Roman"/>
                <a:sym typeface="Times New Roman"/>
              </a:rPr>
              <a:t>AutoViz: Bộ biểu đồ trực quan (PNG)</a:t>
            </a:r>
          </a:p>
          <a:p>
            <a:pPr algn="just">
              <a:lnSpc>
                <a:spcPts val="3499"/>
              </a:lnSpc>
            </a:pPr>
            <a:r>
              <a:rPr lang="en-US" sz="2499">
                <a:solidFill>
                  <a:srgbClr val="FFFFFF"/>
                </a:solidFill>
                <a:latin typeface="Times New Roman"/>
                <a:ea typeface="Times New Roman"/>
                <a:cs typeface="Times New Roman"/>
                <a:sym typeface="Times New Roman"/>
              </a:rPr>
              <a:t> → Scatter plot, box plot, heatmap, bar plot…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5290039" y="403224"/>
            <a:ext cx="7708937" cy="1863959"/>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MỤC TIÊU</a:t>
            </a:r>
          </a:p>
          <a:p>
            <a:pPr algn="ctr" marL="755744" indent="-377872" lvl="1">
              <a:lnSpc>
                <a:spcPts val="4900"/>
              </a:lnSpc>
              <a:buFont typeface="Arial"/>
              <a:buChar char="•"/>
            </a:pPr>
          </a:p>
          <a:p>
            <a:pPr algn="ctr">
              <a:lnSpc>
                <a:spcPts val="4900"/>
              </a:lnSpc>
              <a:spcBef>
                <a:spcPct val="0"/>
              </a:spcBef>
            </a:pPr>
          </a:p>
        </p:txBody>
      </p:sp>
      <p:sp>
        <p:nvSpPr>
          <p:cNvPr name="TextBox 7" id="7"/>
          <p:cNvSpPr txBox="true"/>
          <p:nvPr/>
        </p:nvSpPr>
        <p:spPr>
          <a:xfrm rot="0">
            <a:off x="309540" y="1257308"/>
            <a:ext cx="9255840" cy="2640521"/>
          </a:xfrm>
          <a:prstGeom prst="rect">
            <a:avLst/>
          </a:prstGeom>
        </p:spPr>
        <p:txBody>
          <a:bodyPr anchor="t" rtlCol="false" tIns="0" lIns="0" bIns="0" rIns="0">
            <a:spAutoFit/>
          </a:bodyPr>
          <a:lstStyle/>
          <a:p>
            <a:pPr algn="just" marL="648231" indent="-324116" lvl="1">
              <a:lnSpc>
                <a:spcPts val="4203"/>
              </a:lnSpc>
              <a:buFont typeface="Arial"/>
              <a:buChar char="•"/>
            </a:pPr>
            <a:r>
              <a:rPr lang="en-US" sz="3002">
                <a:solidFill>
                  <a:srgbClr val="FFFFFF"/>
                </a:solidFill>
                <a:latin typeface="Times New Roman"/>
                <a:ea typeface="Times New Roman"/>
                <a:cs typeface="Times New Roman"/>
                <a:sym typeface="Times New Roman"/>
              </a:rPr>
              <a:t>H</a:t>
            </a:r>
            <a:r>
              <a:rPr lang="en-US" sz="3002">
                <a:solidFill>
                  <a:srgbClr val="FFFFFF"/>
                </a:solidFill>
                <a:latin typeface="Times New Roman"/>
                <a:ea typeface="Times New Roman"/>
                <a:cs typeface="Times New Roman"/>
                <a:sym typeface="Times New Roman"/>
              </a:rPr>
              <a:t>iểu đặc trưng dữ liệu marketing</a:t>
            </a:r>
          </a:p>
          <a:p>
            <a:pPr algn="just" marL="648231" indent="-324116" lvl="1">
              <a:lnSpc>
                <a:spcPts val="4203"/>
              </a:lnSpc>
              <a:buFont typeface="Arial"/>
              <a:buChar char="•"/>
            </a:pPr>
            <a:r>
              <a:rPr lang="en-US" sz="3002">
                <a:solidFill>
                  <a:srgbClr val="FFFFFF"/>
                </a:solidFill>
                <a:latin typeface="Times New Roman"/>
                <a:ea typeface="Times New Roman"/>
                <a:cs typeface="Times New Roman"/>
                <a:sym typeface="Times New Roman"/>
              </a:rPr>
              <a:t>Làm quen với Sweetviz &amp; AutoViz</a:t>
            </a:r>
          </a:p>
          <a:p>
            <a:pPr algn="just" marL="648231" indent="-324116" lvl="1">
              <a:lnSpc>
                <a:spcPts val="4203"/>
              </a:lnSpc>
              <a:buFont typeface="Arial"/>
              <a:buChar char="•"/>
            </a:pPr>
            <a:r>
              <a:rPr lang="en-US" sz="3002">
                <a:solidFill>
                  <a:srgbClr val="FFFFFF"/>
                </a:solidFill>
                <a:latin typeface="Times New Roman"/>
                <a:ea typeface="Times New Roman"/>
                <a:cs typeface="Times New Roman"/>
                <a:sym typeface="Times New Roman"/>
              </a:rPr>
              <a:t>Ứng dụng các công cụ này để phân tích và khám phá dữ liệu hiệu quả hơn</a:t>
            </a:r>
          </a:p>
          <a:p>
            <a:pPr algn="just">
              <a:lnSpc>
                <a:spcPts val="420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346673" y="358699"/>
            <a:ext cx="11594654"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0" y="1527251"/>
            <a:ext cx="18288000" cy="7334250"/>
          </a:xfrm>
          <a:prstGeom prst="rect">
            <a:avLst/>
          </a:prstGeom>
        </p:spPr>
        <p:txBody>
          <a:bodyPr anchor="t" rtlCol="false" tIns="0" lIns="0" bIns="0" rIns="0">
            <a:spAutoFit/>
          </a:bodyPr>
          <a:lstStyle/>
          <a:p>
            <a:pPr algn="l" marL="647697" indent="-323848" lvl="1">
              <a:lnSpc>
                <a:spcPts val="4199"/>
              </a:lnSpc>
              <a:buFont typeface="Arial"/>
              <a:buChar char="•"/>
            </a:pPr>
            <a:r>
              <a:rPr lang="en-US" sz="2999">
                <a:solidFill>
                  <a:srgbClr val="FFFFFF"/>
                </a:solidFill>
                <a:latin typeface="Times New Roman"/>
                <a:ea typeface="Times New Roman"/>
                <a:cs typeface="Times New Roman"/>
                <a:sym typeface="Times New Roman"/>
              </a:rPr>
              <a:t>SWEETVIZ LÀ THƯ VIỆN PYTHON HỖ TRỢ PHÂN TÍCH DỮ LIỆU KHÁM PHÁ (EDA) NHANH CHÓNG.</a:t>
            </a:r>
          </a:p>
          <a:p>
            <a:pPr algn="l" marL="647697" indent="-323848" lvl="1">
              <a:lnSpc>
                <a:spcPts val="4199"/>
              </a:lnSpc>
              <a:buFont typeface="Arial"/>
              <a:buChar char="•"/>
            </a:pPr>
            <a:r>
              <a:rPr lang="en-US" sz="2999">
                <a:solidFill>
                  <a:srgbClr val="FFFFFF"/>
                </a:solidFill>
                <a:latin typeface="Times New Roman"/>
                <a:ea typeface="Times New Roman"/>
                <a:cs typeface="Times New Roman"/>
                <a:sym typeface="Times New Roman"/>
              </a:rPr>
              <a:t>GIÚP TỰ ĐỘNG MÔ TẢ, SO SÁNH VÀ TRỰC QUAN HÓA CÁC ĐẶC TRƯNG TRONG TẬP DỮ LIỆU.</a:t>
            </a:r>
          </a:p>
          <a:p>
            <a:pPr algn="l">
              <a:lnSpc>
                <a:spcPts val="4199"/>
              </a:lnSpc>
            </a:pPr>
            <a:r>
              <a:rPr lang="en-US" sz="2999">
                <a:solidFill>
                  <a:srgbClr val="FFFFFF"/>
                </a:solidFill>
                <a:latin typeface="Times New Roman"/>
                <a:ea typeface="Times New Roman"/>
                <a:cs typeface="Times New Roman"/>
                <a:sym typeface="Times New Roman"/>
              </a:rPr>
              <a:t>📊 CHỨC NĂNG CHÍNH:</a:t>
            </a:r>
          </a:p>
          <a:p>
            <a:pPr algn="l" marL="647697" indent="-323848" lvl="1">
              <a:lnSpc>
                <a:spcPts val="4199"/>
              </a:lnSpc>
              <a:buFont typeface="Arial"/>
              <a:buChar char="•"/>
            </a:pPr>
            <a:r>
              <a:rPr lang="en-US" sz="2999">
                <a:solidFill>
                  <a:srgbClr val="FFFFFF"/>
                </a:solidFill>
                <a:latin typeface="Times New Roman"/>
                <a:ea typeface="Times New Roman"/>
                <a:cs typeface="Times New Roman"/>
                <a:sym typeface="Times New Roman"/>
              </a:rPr>
              <a:t>TỔNG HỢP &amp; MÔ TẢ DỮ LIỆU: TẠO THỐNG KÊ CƠ BẢN CHO TỪNG BIẾN.</a:t>
            </a:r>
          </a:p>
          <a:p>
            <a:pPr algn="l" marL="647697" indent="-323848" lvl="1">
              <a:lnSpc>
                <a:spcPts val="4199"/>
              </a:lnSpc>
              <a:buFont typeface="Arial"/>
              <a:buChar char="•"/>
            </a:pPr>
            <a:r>
              <a:rPr lang="en-US" sz="2999">
                <a:solidFill>
                  <a:srgbClr val="FFFFFF"/>
                </a:solidFill>
                <a:latin typeface="Times New Roman"/>
                <a:ea typeface="Times New Roman"/>
                <a:cs typeface="Times New Roman"/>
                <a:sym typeface="Times New Roman"/>
              </a:rPr>
              <a:t>TRỰC QUAN HÓA PHÂN PHỐI:</a:t>
            </a:r>
          </a:p>
          <a:p>
            <a:pPr algn="l" marL="1295394" indent="-431798" lvl="2">
              <a:lnSpc>
                <a:spcPts val="4199"/>
              </a:lnSpc>
              <a:buFont typeface="Arial"/>
              <a:buChar char="⚬"/>
            </a:pPr>
            <a:r>
              <a:rPr lang="en-US" sz="2999">
                <a:solidFill>
                  <a:srgbClr val="FFFFFF"/>
                </a:solidFill>
                <a:latin typeface="Times New Roman"/>
                <a:ea typeface="Times New Roman"/>
                <a:cs typeface="Times New Roman"/>
                <a:sym typeface="Times New Roman"/>
              </a:rPr>
              <a:t>HISTOGRAM CHO BIẾN SỐ</a:t>
            </a:r>
          </a:p>
          <a:p>
            <a:pPr algn="l" marL="1295394" indent="-431798" lvl="2">
              <a:lnSpc>
                <a:spcPts val="4199"/>
              </a:lnSpc>
              <a:buFont typeface="Arial"/>
              <a:buChar char="⚬"/>
            </a:pPr>
            <a:r>
              <a:rPr lang="en-US" sz="2999">
                <a:solidFill>
                  <a:srgbClr val="FFFFFF"/>
                </a:solidFill>
                <a:latin typeface="Times New Roman"/>
                <a:ea typeface="Times New Roman"/>
                <a:cs typeface="Times New Roman"/>
                <a:sym typeface="Times New Roman"/>
              </a:rPr>
              <a:t>BAR CHART CHO BIẾN PHÂN LOẠI</a:t>
            </a:r>
          </a:p>
          <a:p>
            <a:pPr algn="l" marL="647697" indent="-323848" lvl="1">
              <a:lnSpc>
                <a:spcPts val="4199"/>
              </a:lnSpc>
              <a:buFont typeface="Arial"/>
              <a:buChar char="•"/>
            </a:pPr>
            <a:r>
              <a:rPr lang="en-US" sz="2999">
                <a:solidFill>
                  <a:srgbClr val="FFFFFF"/>
                </a:solidFill>
                <a:latin typeface="Times New Roman"/>
                <a:ea typeface="Times New Roman"/>
                <a:cs typeface="Times New Roman"/>
                <a:sym typeface="Times New Roman"/>
              </a:rPr>
              <a:t>BÁO CÁO TỰ ĐỘNG (HTML):</a:t>
            </a:r>
          </a:p>
          <a:p>
            <a:pPr algn="l" marL="1295394" indent="-431798" lvl="2">
              <a:lnSpc>
                <a:spcPts val="4199"/>
              </a:lnSpc>
              <a:buFont typeface="Arial"/>
              <a:buChar char="⚬"/>
            </a:pPr>
            <a:r>
              <a:rPr lang="en-US" sz="2999">
                <a:solidFill>
                  <a:srgbClr val="FFFFFF"/>
                </a:solidFill>
                <a:latin typeface="Times New Roman"/>
                <a:ea typeface="Times New Roman"/>
                <a:cs typeface="Times New Roman"/>
                <a:sym typeface="Times New Roman"/>
              </a:rPr>
              <a:t>THỂ HIỆN PHÂN PHỐI DỮ LIỆU, THỐNG KÊ (MEAN, MEDIAN, STD, MIN, MAX)</a:t>
            </a:r>
          </a:p>
          <a:p>
            <a:pPr algn="l" marL="1295394" indent="-431798" lvl="2">
              <a:lnSpc>
                <a:spcPts val="4199"/>
              </a:lnSpc>
              <a:buFont typeface="Arial"/>
              <a:buChar char="⚬"/>
            </a:pPr>
            <a:r>
              <a:rPr lang="en-US" sz="2999">
                <a:solidFill>
                  <a:srgbClr val="FFFFFF"/>
                </a:solidFill>
                <a:latin typeface="Times New Roman"/>
                <a:ea typeface="Times New Roman"/>
                <a:cs typeface="Times New Roman"/>
                <a:sym typeface="Times New Roman"/>
              </a:rPr>
              <a:t>TỶ LỆ DỮ LIỆU THIẾU VÀ TƯƠNG QUAN GIỮA CÁC BIẾN</a:t>
            </a:r>
          </a:p>
          <a:p>
            <a:pPr algn="l">
              <a:lnSpc>
                <a:spcPts val="4199"/>
              </a:lnSpc>
              <a:spcBef>
                <a:spcPct val="0"/>
              </a:spcBef>
            </a:pPr>
            <a:r>
              <a:rPr lang="en-US" sz="2999">
                <a:solidFill>
                  <a:srgbClr val="FFFFFF"/>
                </a:solidFill>
                <a:latin typeface="Times New Roman"/>
                <a:ea typeface="Times New Roman"/>
                <a:cs typeface="Times New Roman"/>
                <a:sym typeface="Times New Roman"/>
              </a:rPr>
              <a:t>💡 ỨNG DỤNG:</a:t>
            </a:r>
          </a:p>
          <a:p>
            <a:pPr algn="l" marL="647697" indent="-323848" lvl="1">
              <a:lnSpc>
                <a:spcPts val="4199"/>
              </a:lnSpc>
              <a:spcBef>
                <a:spcPct val="0"/>
              </a:spcBef>
              <a:buFont typeface="Arial"/>
              <a:buChar char="•"/>
            </a:pPr>
            <a:r>
              <a:rPr lang="en-US" sz="2999">
                <a:solidFill>
                  <a:srgbClr val="FFFFFF"/>
                </a:solidFill>
                <a:latin typeface="Times New Roman"/>
                <a:ea typeface="Times New Roman"/>
                <a:cs typeface="Times New Roman"/>
                <a:sym typeface="Times New Roman"/>
              </a:rPr>
              <a:t>DỄ DÀNG ĐÁNH GIÁ CHẤT LƯỢNG DỮ LIỆU BAN ĐẦU.</a:t>
            </a:r>
          </a:p>
          <a:p>
            <a:pPr algn="l" marL="647697" indent="-323848" lvl="1">
              <a:lnSpc>
                <a:spcPts val="4199"/>
              </a:lnSpc>
              <a:spcBef>
                <a:spcPct val="0"/>
              </a:spcBef>
              <a:buFont typeface="Arial"/>
              <a:buChar char="•"/>
            </a:pPr>
            <a:r>
              <a:rPr lang="en-US" sz="2999">
                <a:solidFill>
                  <a:srgbClr val="FFFFFF"/>
                </a:solidFill>
                <a:latin typeface="Times New Roman"/>
                <a:ea typeface="Times New Roman"/>
                <a:cs typeface="Times New Roman"/>
                <a:sym typeface="Times New Roman"/>
              </a:rPr>
              <a:t>HỮU ÍCH CHO DATA PREPROCESSING VÀ FEATURE UNDERSTANDING TRƯỚC KHI MÔ HÌNH HÓA.</a:t>
            </a:r>
          </a:p>
          <a:p>
            <a:pPr algn="l">
              <a:lnSpc>
                <a:spcPts val="41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54C5"/>
        </a:solidFill>
      </p:bgPr>
    </p:bg>
    <p:spTree>
      <p:nvGrpSpPr>
        <p:cNvPr id="1" name=""/>
        <p:cNvGrpSpPr/>
        <p:nvPr/>
      </p:nvGrpSpPr>
      <p:grpSpPr>
        <a:xfrm>
          <a:off x="0" y="0"/>
          <a:ext cx="0" cy="0"/>
          <a:chOff x="0" y="0"/>
          <a:chExt cx="0" cy="0"/>
        </a:xfrm>
      </p:grpSpPr>
      <p:sp>
        <p:nvSpPr>
          <p:cNvPr name="Freeform 2" id="2"/>
          <p:cNvSpPr/>
          <p:nvPr/>
        </p:nvSpPr>
        <p:spPr>
          <a:xfrm flipH="false" flipV="false" rot="0">
            <a:off x="8016411" y="-1025486"/>
            <a:ext cx="6168986" cy="6168986"/>
          </a:xfrm>
          <a:custGeom>
            <a:avLst/>
            <a:gdLst/>
            <a:ahLst/>
            <a:cxnLst/>
            <a:rect r="r" b="b" t="t" l="l"/>
            <a:pathLst>
              <a:path h="6168986" w="6168986">
                <a:moveTo>
                  <a:pt x="0" y="0"/>
                </a:moveTo>
                <a:lnTo>
                  <a:pt x="6168986" y="0"/>
                </a:lnTo>
                <a:lnTo>
                  <a:pt x="6168986" y="6168986"/>
                </a:lnTo>
                <a:lnTo>
                  <a:pt x="0" y="61689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343033"/>
            <a:ext cx="18288000" cy="8494751"/>
            <a:chOff x="0" y="0"/>
            <a:chExt cx="4816593" cy="2237301"/>
          </a:xfrm>
        </p:grpSpPr>
        <p:sp>
          <p:nvSpPr>
            <p:cNvPr name="Freeform 4" id="4"/>
            <p:cNvSpPr/>
            <p:nvPr/>
          </p:nvSpPr>
          <p:spPr>
            <a:xfrm flipH="false" flipV="false" rot="0">
              <a:off x="0" y="0"/>
              <a:ext cx="4816592" cy="2237301"/>
            </a:xfrm>
            <a:custGeom>
              <a:avLst/>
              <a:gdLst/>
              <a:ahLst/>
              <a:cxnLst/>
              <a:rect r="r" b="b" t="t" l="l"/>
              <a:pathLst>
                <a:path h="2237301" w="4816592">
                  <a:moveTo>
                    <a:pt x="21590" y="0"/>
                  </a:moveTo>
                  <a:lnTo>
                    <a:pt x="4795002" y="0"/>
                  </a:lnTo>
                  <a:cubicBezTo>
                    <a:pt x="4800728" y="0"/>
                    <a:pt x="4806220" y="2275"/>
                    <a:pt x="4810269" y="6324"/>
                  </a:cubicBezTo>
                  <a:cubicBezTo>
                    <a:pt x="4814318" y="10372"/>
                    <a:pt x="4816592" y="15864"/>
                    <a:pt x="4816592" y="21590"/>
                  </a:cubicBezTo>
                  <a:lnTo>
                    <a:pt x="4816592" y="2215711"/>
                  </a:lnTo>
                  <a:cubicBezTo>
                    <a:pt x="4816592" y="2227635"/>
                    <a:pt x="4806926" y="2237301"/>
                    <a:pt x="4795002" y="2237301"/>
                  </a:cubicBezTo>
                  <a:lnTo>
                    <a:pt x="21590" y="2237301"/>
                  </a:lnTo>
                  <a:cubicBezTo>
                    <a:pt x="15864" y="2237301"/>
                    <a:pt x="10372" y="2235026"/>
                    <a:pt x="6324" y="2230977"/>
                  </a:cubicBezTo>
                  <a:cubicBezTo>
                    <a:pt x="2275" y="2226928"/>
                    <a:pt x="0" y="2221437"/>
                    <a:pt x="0" y="2215711"/>
                  </a:cubicBezTo>
                  <a:lnTo>
                    <a:pt x="0" y="21590"/>
                  </a:lnTo>
                  <a:cubicBezTo>
                    <a:pt x="0" y="9666"/>
                    <a:pt x="9666" y="0"/>
                    <a:pt x="21590" y="0"/>
                  </a:cubicBezTo>
                  <a:close/>
                </a:path>
              </a:pathLst>
            </a:custGeom>
            <a:solidFill>
              <a:srgbClr val="FFFFFF">
                <a:alpha val="24706"/>
              </a:srgbClr>
            </a:solidFill>
          </p:spPr>
        </p:sp>
        <p:sp>
          <p:nvSpPr>
            <p:cNvPr name="TextBox 5" id="5"/>
            <p:cNvSpPr txBox="true"/>
            <p:nvPr/>
          </p:nvSpPr>
          <p:spPr>
            <a:xfrm>
              <a:off x="0" y="-47625"/>
              <a:ext cx="4816593" cy="2284926"/>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3346673" y="358699"/>
            <a:ext cx="11594654" cy="1244752"/>
          </a:xfrm>
          <a:prstGeom prst="rect">
            <a:avLst/>
          </a:prstGeom>
        </p:spPr>
        <p:txBody>
          <a:bodyPr anchor="t" rtlCol="false" tIns="0" lIns="0" bIns="0" rIns="0">
            <a:spAutoFit/>
          </a:bodyPr>
          <a:lstStyle/>
          <a:p>
            <a:pPr algn="ctr">
              <a:lnSpc>
                <a:spcPts val="4900"/>
              </a:lnSpc>
            </a:pPr>
            <a:r>
              <a:rPr lang="en-US" sz="3500">
                <a:solidFill>
                  <a:srgbClr val="FFFFFF"/>
                </a:solidFill>
                <a:latin typeface="Times New Roman"/>
                <a:ea typeface="Times New Roman"/>
                <a:cs typeface="Times New Roman"/>
                <a:sym typeface="Times New Roman"/>
              </a:rPr>
              <a:t>PHÂN TÍCH KHÁM PHÁ DỮ LIỆU VỚI SWEETVIZ</a:t>
            </a:r>
          </a:p>
          <a:p>
            <a:pPr algn="ctr">
              <a:lnSpc>
                <a:spcPts val="4900"/>
              </a:lnSpc>
              <a:spcBef>
                <a:spcPct val="0"/>
              </a:spcBef>
            </a:pPr>
          </a:p>
        </p:txBody>
      </p:sp>
      <p:sp>
        <p:nvSpPr>
          <p:cNvPr name="TextBox 7" id="7"/>
          <p:cNvSpPr txBox="true"/>
          <p:nvPr/>
        </p:nvSpPr>
        <p:spPr>
          <a:xfrm rot="0">
            <a:off x="4525865" y="4067654"/>
            <a:ext cx="9255024" cy="1075846"/>
          </a:xfrm>
          <a:prstGeom prst="rect">
            <a:avLst/>
          </a:prstGeom>
        </p:spPr>
        <p:txBody>
          <a:bodyPr anchor="t" rtlCol="false" tIns="0" lIns="0" bIns="0" rIns="0">
            <a:spAutoFit/>
          </a:bodyPr>
          <a:lstStyle/>
          <a:p>
            <a:pPr algn="ctr">
              <a:lnSpc>
                <a:spcPts val="4203"/>
              </a:lnSpc>
            </a:pPr>
            <a:r>
              <a:rPr lang="en-US" sz="3002">
                <a:solidFill>
                  <a:srgbClr val="FFFFFF"/>
                </a:solidFill>
                <a:latin typeface="Times New Roman"/>
                <a:ea typeface="Times New Roman"/>
                <a:cs typeface="Times New Roman"/>
                <a:sym typeface="Times New Roman"/>
              </a:rPr>
              <a:t>Câu hỏi: Thu nhập của khách hàng có mối quan hệ như thế nào với hành vi chi tiêu và hình thức mua sắm?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DAG1Zu863m4</dc:identifier>
  <dcterms:modified xsi:type="dcterms:W3CDTF">2011-08-01T06:04:30Z</dcterms:modified>
  <cp:revision>1</cp:revision>
  <dc:title>Tìm hiểu các tính năng và cách sử dụng sản phẩm SweetViz, AutoViz áp dụng trên tập dữ liệu Marketing Campaign</dc:title>
</cp:coreProperties>
</file>